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handoutMasterIdLst>
    <p:handoutMasterId r:id="rId11"/>
  </p:handoutMasterIdLst>
  <p:sldIdLst>
    <p:sldId id="270" r:id="rId2"/>
    <p:sldId id="279" r:id="rId3"/>
    <p:sldId id="271" r:id="rId4"/>
    <p:sldId id="278" r:id="rId5"/>
    <p:sldId id="274" r:id="rId6"/>
    <p:sldId id="273" r:id="rId7"/>
    <p:sldId id="275" r:id="rId8"/>
    <p:sldId id="277" r:id="rId9"/>
    <p:sldId id="280" r:id="rId10"/>
  </p:sldIdLst>
  <p:sldSz cx="6858000" cy="9144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CCFF"/>
    <a:srgbClr val="FF99FF"/>
    <a:srgbClr val="FF0000"/>
    <a:srgbClr val="9BDFF7"/>
    <a:srgbClr val="8BD9F5"/>
    <a:srgbClr val="68CEF2"/>
    <a:srgbClr val="4087C8"/>
    <a:srgbClr val="4133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779" autoAdjust="0"/>
    <p:restoredTop sz="93804" autoAdjust="0"/>
  </p:normalViewPr>
  <p:slideViewPr>
    <p:cSldViewPr>
      <p:cViewPr>
        <p:scale>
          <a:sx n="100" d="100"/>
          <a:sy n="100" d="100"/>
        </p:scale>
        <p:origin x="858" y="72"/>
      </p:cViewPr>
      <p:guideLst>
        <p:guide orient="horz" pos="2880"/>
        <p:guide pos="2160"/>
      </p:guideLst>
    </p:cSldViewPr>
  </p:slideViewPr>
  <p:notesTextViewPr>
    <p:cViewPr>
      <p:scale>
        <a:sx n="100" d="100"/>
        <a:sy n="100" d="100"/>
      </p:scale>
      <p:origin x="0" y="0"/>
    </p:cViewPr>
  </p:notesTextViewPr>
  <p:notesViewPr>
    <p:cSldViewPr>
      <p:cViewPr varScale="1">
        <p:scale>
          <a:sx n="50" d="100"/>
          <a:sy n="50" d="100"/>
        </p:scale>
        <p:origin x="2904"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4763" y="0"/>
            <a:ext cx="2919412" cy="495300"/>
          </a:xfrm>
          <a:prstGeom prst="rect">
            <a:avLst/>
          </a:prstGeom>
        </p:spPr>
        <p:txBody>
          <a:bodyPr vert="horz" lIns="91440" tIns="45720" rIns="91440" bIns="45720" rtlCol="0"/>
          <a:lstStyle>
            <a:lvl1pPr algn="r">
              <a:defRPr sz="1200"/>
            </a:lvl1pPr>
          </a:lstStyle>
          <a:p>
            <a:fld id="{8A4FAE83-6876-449D-BCCE-496EC707688A}" type="datetimeFigureOut">
              <a:rPr kumimoji="1" lang="ja-JP" altLang="en-US" smtClean="0"/>
              <a:t>2022/10/19</a:t>
            </a:fld>
            <a:endParaRPr kumimoji="1" lang="ja-JP" altLang="en-US"/>
          </a:p>
        </p:txBody>
      </p:sp>
      <p:sp>
        <p:nvSpPr>
          <p:cNvPr id="4" name="フッター プレースホルダー 3"/>
          <p:cNvSpPr>
            <a:spLocks noGrp="1"/>
          </p:cNvSpPr>
          <p:nvPr>
            <p:ph type="ftr" sz="quarter" idx="2"/>
          </p:nvPr>
        </p:nvSpPr>
        <p:spPr>
          <a:xfrm>
            <a:off x="0" y="9371013"/>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4763" y="9371013"/>
            <a:ext cx="2919412" cy="495300"/>
          </a:xfrm>
          <a:prstGeom prst="rect">
            <a:avLst/>
          </a:prstGeom>
        </p:spPr>
        <p:txBody>
          <a:bodyPr vert="horz" lIns="91440" tIns="45720" rIns="91440" bIns="45720" rtlCol="0" anchor="b"/>
          <a:lstStyle>
            <a:lvl1pPr algn="r">
              <a:defRPr sz="1200"/>
            </a:lvl1pPr>
          </a:lstStyle>
          <a:p>
            <a:fld id="{68D39ECE-9559-4BF9-A72E-0A6C08851105}" type="slidenum">
              <a:rPr kumimoji="1" lang="ja-JP" altLang="en-US" smtClean="0"/>
              <a:t>‹#›</a:t>
            </a:fld>
            <a:endParaRPr kumimoji="1" lang="ja-JP" altLang="en-US"/>
          </a:p>
        </p:txBody>
      </p:sp>
    </p:spTree>
    <p:extLst>
      <p:ext uri="{BB962C8B-B14F-4D97-AF65-F5344CB8AC3E}">
        <p14:creationId xmlns:p14="http://schemas.microsoft.com/office/powerpoint/2010/main" val="334308505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857250" y="1496484"/>
            <a:ext cx="5143500" cy="3183467"/>
          </a:xfrm>
        </p:spPr>
        <p:txBody>
          <a:bodyPr anchor="b"/>
          <a:lstStyle>
            <a:lvl1pPr algn="ctr">
              <a:defRPr sz="3375"/>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857250" y="4802717"/>
            <a:ext cx="5143500" cy="2207683"/>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354C9720-C2F0-4F72-AC36-1DF8CA24457D}" type="datetimeFigureOut">
              <a:rPr kumimoji="1" lang="ja-JP" altLang="en-US" smtClean="0"/>
              <a:t>2022/10/19</a:t>
            </a:fld>
            <a:endParaRPr kumimoji="1" lang="ja-JP" altLang="en-US"/>
          </a:p>
        </p:txBody>
      </p:sp>
      <p:sp>
        <p:nvSpPr>
          <p:cNvPr id="5" name="フッター プレースホルダー 4"/>
          <p:cNvSpPr>
            <a:spLocks noGrp="1"/>
          </p:cNvSpPr>
          <p:nvPr>
            <p:ph type="ftr" sz="quarter" idx="11"/>
          </p:nvPr>
        </p:nvSpPr>
        <p:spPr/>
        <p:txBody>
          <a:bodyPr/>
          <a:lstStyle/>
          <a:p>
            <a:pPr>
              <a:defRPr/>
            </a:pPr>
            <a:endParaRPr lang="en-US" altLang="ja-JP"/>
          </a:p>
        </p:txBody>
      </p:sp>
      <p:sp>
        <p:nvSpPr>
          <p:cNvPr id="6" name="スライド番号プレースホルダー 5"/>
          <p:cNvSpPr>
            <a:spLocks noGrp="1"/>
          </p:cNvSpPr>
          <p:nvPr>
            <p:ph type="sldNum" sz="quarter" idx="12"/>
          </p:nvPr>
        </p:nvSpPr>
        <p:spPr/>
        <p:txBody>
          <a:bodyPr/>
          <a:lstStyle/>
          <a:p>
            <a:pPr>
              <a:defRPr/>
            </a:pPr>
            <a:fld id="{35C1E978-A3B9-4673-8199-379729392307}" type="slidenum">
              <a:rPr lang="en-US" altLang="ja-JP" smtClean="0"/>
              <a:pPr>
                <a:defRPr/>
              </a:pPr>
              <a:t>‹#›</a:t>
            </a:fld>
            <a:endParaRPr lang="en-US" altLang="ja-JP" dirty="0"/>
          </a:p>
        </p:txBody>
      </p:sp>
      <p:pic>
        <p:nvPicPr>
          <p:cNvPr id="7" name="Picture 7" descr="mlit_top"/>
          <p:cNvPicPr>
            <a:picLocks noChangeAspect="1" noChangeArrowheads="1"/>
          </p:cNvPicPr>
          <p:nvPr userDrawn="1"/>
        </p:nvPicPr>
        <p:blipFill>
          <a:blip r:embed="rId2">
            <a:extLst>
              <a:ext uri="{28A0092B-C50C-407E-A947-70E740481C1C}">
                <a14:useLocalDpi xmlns:a14="http://schemas.microsoft.com/office/drawing/2010/main" val="0"/>
              </a:ext>
            </a:extLst>
          </a:blip>
          <a:srcRect t="62230"/>
          <a:stretch>
            <a:fillRect/>
          </a:stretch>
        </p:blipFill>
        <p:spPr bwMode="auto">
          <a:xfrm>
            <a:off x="0" y="8699501"/>
            <a:ext cx="68580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9"/>
          <p:cNvSpPr>
            <a:spLocks noChangeArrowheads="1"/>
          </p:cNvSpPr>
          <p:nvPr userDrawn="1"/>
        </p:nvSpPr>
        <p:spPr bwMode="auto">
          <a:xfrm>
            <a:off x="1269207" y="4379385"/>
            <a:ext cx="5588794" cy="97367"/>
          </a:xfrm>
          <a:prstGeom prst="rect">
            <a:avLst/>
          </a:prstGeom>
          <a:solidFill>
            <a:srgbClr val="0066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endParaRPr lang="ja-JP" altLang="en-US"/>
          </a:p>
        </p:txBody>
      </p:sp>
      <p:pic>
        <p:nvPicPr>
          <p:cNvPr id="9" name="Picture 11"/>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 y="8068734"/>
            <a:ext cx="1593056" cy="63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12"/>
          <p:cNvSpPr txBox="1">
            <a:spLocks noChangeArrowheads="1"/>
          </p:cNvSpPr>
          <p:nvPr userDrawn="1"/>
        </p:nvSpPr>
        <p:spPr bwMode="auto">
          <a:xfrm>
            <a:off x="0" y="8699500"/>
            <a:ext cx="480836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600" i="1">
                <a:solidFill>
                  <a:schemeClr val="bg1"/>
                </a:solidFill>
                <a:latin typeface="Times New Roman" pitchFamily="18" charset="0"/>
              </a:rPr>
              <a:t>Ministry of Land, Infrastructure, Transport and Tourism</a:t>
            </a:r>
          </a:p>
        </p:txBody>
      </p:sp>
      <p:grpSp>
        <p:nvGrpSpPr>
          <p:cNvPr id="11" name="グループ化 10"/>
          <p:cNvGrpSpPr/>
          <p:nvPr userDrawn="1"/>
        </p:nvGrpSpPr>
        <p:grpSpPr>
          <a:xfrm>
            <a:off x="134634" y="59499"/>
            <a:ext cx="6798971" cy="774219"/>
            <a:chOff x="179512" y="116632"/>
            <a:chExt cx="9065294" cy="580664"/>
          </a:xfrm>
        </p:grpSpPr>
        <p:sp>
          <p:nvSpPr>
            <p:cNvPr id="12" name="テキスト ボックス 18"/>
            <p:cNvSpPr txBox="1">
              <a:spLocks noChangeArrowheads="1"/>
            </p:cNvSpPr>
            <p:nvPr userDrawn="1"/>
          </p:nvSpPr>
          <p:spPr bwMode="auto">
            <a:xfrm>
              <a:off x="8128794" y="116632"/>
              <a:ext cx="1116012" cy="376930"/>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en-US" altLang="ja-JP" sz="1333" b="1" dirty="0" smtClean="0">
                  <a:latin typeface="+mn-ea"/>
                  <a:ea typeface="+mn-ea"/>
                </a:rPr>
                <a:t>【</a:t>
              </a:r>
              <a:r>
                <a:rPr lang="ja-JP" altLang="en-US" sz="1333" b="1" dirty="0" smtClean="0">
                  <a:latin typeface="+mn-ea"/>
                  <a:ea typeface="+mn-ea"/>
                </a:rPr>
                <a:t>機密性２</a:t>
              </a:r>
              <a:r>
                <a:rPr lang="en-US" altLang="ja-JP" sz="1333" b="1" dirty="0" smtClean="0">
                  <a:latin typeface="+mn-ea"/>
                  <a:ea typeface="+mn-ea"/>
                </a:rPr>
                <a:t>】</a:t>
              </a:r>
              <a:endParaRPr lang="en-US" altLang="ja-JP" sz="1333" b="1" dirty="0">
                <a:latin typeface="+mn-ea"/>
                <a:ea typeface="+mn-ea"/>
              </a:endParaRPr>
            </a:p>
          </p:txBody>
        </p:sp>
        <p:sp>
          <p:nvSpPr>
            <p:cNvPr id="13" name="テキスト ボックス 9"/>
            <p:cNvSpPr txBox="1"/>
            <p:nvPr userDrawn="1"/>
          </p:nvSpPr>
          <p:spPr>
            <a:xfrm>
              <a:off x="3361605" y="372599"/>
              <a:ext cx="5746899" cy="324697"/>
            </a:xfrm>
            <a:prstGeom prst="rect">
              <a:avLst/>
            </a:prstGeom>
            <a:noFill/>
            <a:ln w="6350">
              <a:noFill/>
            </a:ln>
            <a:effectLst/>
          </p:spPr>
          <p:txBody>
            <a:bodyPr rot="0" wrap="square" numCol="1" spcCol="0" rtlCol="0" fromWordArt="0" anchor="t" anchorCtr="0" forceAA="0" compatLnSpc="1"/>
            <a:lstStyle/>
            <a:p>
              <a:pPr algn="r"/>
              <a:r>
                <a:rPr sz="1333" b="1" dirty="0" err="1">
                  <a:solidFill>
                    <a:schemeClr val="tx1"/>
                  </a:solidFill>
                  <a:latin typeface="+mn-ea"/>
                  <a:ea typeface="+mn-ea"/>
                </a:rPr>
                <a:t>作成日_作成担当課_用途_保存期間</a:t>
              </a:r>
              <a:endParaRPr sz="1333" b="1" dirty="0">
                <a:solidFill>
                  <a:schemeClr val="tx1"/>
                </a:solidFill>
                <a:latin typeface="+mn-ea"/>
                <a:ea typeface="+mn-ea"/>
              </a:endParaRPr>
            </a:p>
          </p:txBody>
        </p:sp>
        <p:sp>
          <p:nvSpPr>
            <p:cNvPr id="14" name="テキスト ボックス 8"/>
            <p:cNvSpPr txBox="1"/>
            <p:nvPr userDrawn="1"/>
          </p:nvSpPr>
          <p:spPr>
            <a:xfrm>
              <a:off x="179512" y="372599"/>
              <a:ext cx="3312368" cy="324697"/>
            </a:xfrm>
            <a:prstGeom prst="rect">
              <a:avLst/>
            </a:prstGeom>
            <a:noFill/>
            <a:ln w="6350">
              <a:noFill/>
            </a:ln>
            <a:effectLst/>
          </p:spPr>
          <p:txBody>
            <a:bodyPr rot="0" wrap="square" numCol="1" spcCol="0" rtlCol="0" fromWordArt="0" anchor="t" anchorCtr="0" forceAA="0" compatLnSpc="1"/>
            <a:lstStyle/>
            <a:p>
              <a:r>
                <a:rPr sz="1333" b="1" dirty="0" err="1">
                  <a:solidFill>
                    <a:schemeClr val="tx1"/>
                  </a:solidFill>
                  <a:latin typeface="+mn-ea"/>
                  <a:ea typeface="+mn-ea"/>
                </a:rPr>
                <a:t>発出元</a:t>
              </a:r>
              <a:r>
                <a:rPr sz="1333" b="1" dirty="0">
                  <a:solidFill>
                    <a:schemeClr val="tx1"/>
                  </a:solidFill>
                  <a:latin typeface="+mn-ea"/>
                  <a:ea typeface="+mn-ea"/>
                </a:rPr>
                <a:t> → </a:t>
              </a:r>
              <a:r>
                <a:rPr sz="1333" b="1" dirty="0" err="1">
                  <a:solidFill>
                    <a:schemeClr val="tx1"/>
                  </a:solidFill>
                  <a:latin typeface="+mn-ea"/>
                  <a:ea typeface="+mn-ea"/>
                </a:rPr>
                <a:t>発出先</a:t>
              </a:r>
              <a:endParaRPr sz="1333" b="1" dirty="0">
                <a:solidFill>
                  <a:schemeClr val="tx1"/>
                </a:solidFill>
                <a:latin typeface="+mn-ea"/>
                <a:ea typeface="+mn-ea"/>
              </a:endParaRPr>
            </a:p>
          </p:txBody>
        </p:sp>
      </p:grpSp>
    </p:spTree>
    <p:extLst>
      <p:ext uri="{BB962C8B-B14F-4D97-AF65-F5344CB8AC3E}">
        <p14:creationId xmlns:p14="http://schemas.microsoft.com/office/powerpoint/2010/main" val="34926329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54C9720-C2F0-4F72-AC36-1DF8CA24457D}" type="datetimeFigureOut">
              <a:rPr kumimoji="1" lang="ja-JP" altLang="en-US" smtClean="0"/>
              <a:t>2022/10/19</a:t>
            </a:fld>
            <a:endParaRPr kumimoji="1" lang="ja-JP" altLang="en-US"/>
          </a:p>
        </p:txBody>
      </p:sp>
      <p:sp>
        <p:nvSpPr>
          <p:cNvPr id="5" name="フッター プレースホルダー 4"/>
          <p:cNvSpPr>
            <a:spLocks noGrp="1"/>
          </p:cNvSpPr>
          <p:nvPr>
            <p:ph type="ftr" sz="quarter" idx="11"/>
          </p:nvPr>
        </p:nvSpPr>
        <p:spPr/>
        <p:txBody>
          <a:bodyPr/>
          <a:lstStyle/>
          <a:p>
            <a:pPr>
              <a:defRPr/>
            </a:pPr>
            <a:endParaRPr lang="en-US" altLang="ja-JP"/>
          </a:p>
        </p:txBody>
      </p:sp>
      <p:sp>
        <p:nvSpPr>
          <p:cNvPr id="6" name="スライド番号プレースホルダー 5"/>
          <p:cNvSpPr>
            <a:spLocks noGrp="1"/>
          </p:cNvSpPr>
          <p:nvPr>
            <p:ph type="sldNum" sz="quarter" idx="12"/>
          </p:nvPr>
        </p:nvSpPr>
        <p:spPr/>
        <p:txBody>
          <a:bodyPr/>
          <a:lstStyle/>
          <a:p>
            <a:pPr>
              <a:defRPr/>
            </a:pPr>
            <a:fld id="{FFDCE21E-3BF4-4A13-BE4A-B95BE9787BE2}" type="slidenum">
              <a:rPr lang="en-US" altLang="ja-JP" smtClean="0"/>
              <a:pPr>
                <a:defRPr/>
              </a:pPr>
              <a:t>‹#›</a:t>
            </a:fld>
            <a:endParaRPr lang="en-US" altLang="ja-JP" dirty="0"/>
          </a:p>
        </p:txBody>
      </p:sp>
    </p:spTree>
    <p:extLst>
      <p:ext uri="{BB962C8B-B14F-4D97-AF65-F5344CB8AC3E}">
        <p14:creationId xmlns:p14="http://schemas.microsoft.com/office/powerpoint/2010/main" val="2114986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907756" y="486834"/>
            <a:ext cx="1478756" cy="7749117"/>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71487" y="486834"/>
            <a:ext cx="4350544" cy="7749117"/>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54C9720-C2F0-4F72-AC36-1DF8CA24457D}" type="datetimeFigureOut">
              <a:rPr kumimoji="1" lang="ja-JP" altLang="en-US" smtClean="0"/>
              <a:t>2022/10/19</a:t>
            </a:fld>
            <a:endParaRPr kumimoji="1" lang="ja-JP" altLang="en-US"/>
          </a:p>
        </p:txBody>
      </p:sp>
      <p:sp>
        <p:nvSpPr>
          <p:cNvPr id="5" name="フッター プレースホルダー 4"/>
          <p:cNvSpPr>
            <a:spLocks noGrp="1"/>
          </p:cNvSpPr>
          <p:nvPr>
            <p:ph type="ftr" sz="quarter" idx="11"/>
          </p:nvPr>
        </p:nvSpPr>
        <p:spPr/>
        <p:txBody>
          <a:bodyPr/>
          <a:lstStyle/>
          <a:p>
            <a:pPr>
              <a:defRPr/>
            </a:pPr>
            <a:endParaRPr lang="en-US" altLang="ja-JP"/>
          </a:p>
        </p:txBody>
      </p:sp>
      <p:sp>
        <p:nvSpPr>
          <p:cNvPr id="6" name="スライド番号プレースホルダー 5"/>
          <p:cNvSpPr>
            <a:spLocks noGrp="1"/>
          </p:cNvSpPr>
          <p:nvPr>
            <p:ph type="sldNum" sz="quarter" idx="12"/>
          </p:nvPr>
        </p:nvSpPr>
        <p:spPr/>
        <p:txBody>
          <a:bodyPr/>
          <a:lstStyle/>
          <a:p>
            <a:pPr>
              <a:defRPr/>
            </a:pPr>
            <a:fld id="{FFDCE21E-3BF4-4A13-BE4A-B95BE9787BE2}" type="slidenum">
              <a:rPr lang="en-US" altLang="ja-JP" smtClean="0"/>
              <a:pPr>
                <a:defRPr/>
              </a:pPr>
              <a:t>‹#›</a:t>
            </a:fld>
            <a:endParaRPr lang="en-US" altLang="ja-JP" dirty="0"/>
          </a:p>
        </p:txBody>
      </p:sp>
    </p:spTree>
    <p:extLst>
      <p:ext uri="{BB962C8B-B14F-4D97-AF65-F5344CB8AC3E}">
        <p14:creationId xmlns:p14="http://schemas.microsoft.com/office/powerpoint/2010/main" val="10049067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54C9720-C2F0-4F72-AC36-1DF8CA24457D}" type="datetimeFigureOut">
              <a:rPr kumimoji="1" lang="ja-JP" altLang="en-US" smtClean="0"/>
              <a:t>2022/10/19</a:t>
            </a:fld>
            <a:endParaRPr kumimoji="1" lang="ja-JP" altLang="en-US"/>
          </a:p>
        </p:txBody>
      </p:sp>
      <p:sp>
        <p:nvSpPr>
          <p:cNvPr id="5" name="フッター プレースホルダー 4"/>
          <p:cNvSpPr>
            <a:spLocks noGrp="1"/>
          </p:cNvSpPr>
          <p:nvPr>
            <p:ph type="ftr" sz="quarter" idx="11"/>
          </p:nvPr>
        </p:nvSpPr>
        <p:spPr/>
        <p:txBody>
          <a:bodyPr/>
          <a:lstStyle/>
          <a:p>
            <a:pPr>
              <a:defRPr/>
            </a:pPr>
            <a:endParaRPr lang="en-US" altLang="ja-JP"/>
          </a:p>
        </p:txBody>
      </p:sp>
      <p:sp>
        <p:nvSpPr>
          <p:cNvPr id="6" name="スライド番号プレースホルダー 5"/>
          <p:cNvSpPr>
            <a:spLocks noGrp="1"/>
          </p:cNvSpPr>
          <p:nvPr>
            <p:ph type="sldNum" sz="quarter" idx="12"/>
          </p:nvPr>
        </p:nvSpPr>
        <p:spPr/>
        <p:txBody>
          <a:bodyPr/>
          <a:lstStyle/>
          <a:p>
            <a:pPr>
              <a:defRPr/>
            </a:pPr>
            <a:fld id="{651FC12D-27C1-4F31-90C9-A93D49E44687}" type="slidenum">
              <a:rPr lang="en-US" altLang="ja-JP" smtClean="0"/>
              <a:pPr>
                <a:defRPr/>
              </a:pPr>
              <a:t>‹#›</a:t>
            </a:fld>
            <a:endParaRPr lang="en-US" altLang="ja-JP"/>
          </a:p>
        </p:txBody>
      </p:sp>
    </p:spTree>
    <p:extLst>
      <p:ext uri="{BB962C8B-B14F-4D97-AF65-F5344CB8AC3E}">
        <p14:creationId xmlns:p14="http://schemas.microsoft.com/office/powerpoint/2010/main" val="10761302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467916" y="2279652"/>
            <a:ext cx="5915025" cy="3803649"/>
          </a:xfrm>
        </p:spPr>
        <p:txBody>
          <a:bodyPr anchor="b"/>
          <a:lstStyle>
            <a:lvl1pPr>
              <a:defRPr sz="3375"/>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67916" y="6119285"/>
            <a:ext cx="5915025" cy="2000249"/>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354C9720-C2F0-4F72-AC36-1DF8CA24457D}" type="datetimeFigureOut">
              <a:rPr kumimoji="1" lang="ja-JP" altLang="en-US" smtClean="0"/>
              <a:t>2022/10/19</a:t>
            </a:fld>
            <a:endParaRPr kumimoji="1" lang="ja-JP" altLang="en-US"/>
          </a:p>
        </p:txBody>
      </p:sp>
      <p:sp>
        <p:nvSpPr>
          <p:cNvPr id="5" name="フッター プレースホルダー 4"/>
          <p:cNvSpPr>
            <a:spLocks noGrp="1"/>
          </p:cNvSpPr>
          <p:nvPr>
            <p:ph type="ftr" sz="quarter" idx="11"/>
          </p:nvPr>
        </p:nvSpPr>
        <p:spPr/>
        <p:txBody>
          <a:bodyPr/>
          <a:lstStyle/>
          <a:p>
            <a:pPr>
              <a:defRPr/>
            </a:pPr>
            <a:endParaRPr lang="en-US" altLang="ja-JP"/>
          </a:p>
        </p:txBody>
      </p:sp>
      <p:sp>
        <p:nvSpPr>
          <p:cNvPr id="6" name="スライド番号プレースホルダー 5"/>
          <p:cNvSpPr>
            <a:spLocks noGrp="1"/>
          </p:cNvSpPr>
          <p:nvPr>
            <p:ph type="sldNum" sz="quarter" idx="12"/>
          </p:nvPr>
        </p:nvSpPr>
        <p:spPr/>
        <p:txBody>
          <a:bodyPr/>
          <a:lstStyle/>
          <a:p>
            <a:pPr>
              <a:defRPr/>
            </a:pPr>
            <a:fld id="{A7694BDB-530F-4364-A4B7-5A1182A1D62D}" type="slidenum">
              <a:rPr lang="en-US" altLang="ja-JP" smtClean="0"/>
              <a:pPr>
                <a:defRPr/>
              </a:pPr>
              <a:t>‹#›</a:t>
            </a:fld>
            <a:endParaRPr lang="en-US" altLang="ja-JP"/>
          </a:p>
        </p:txBody>
      </p:sp>
    </p:spTree>
    <p:extLst>
      <p:ext uri="{BB962C8B-B14F-4D97-AF65-F5344CB8AC3E}">
        <p14:creationId xmlns:p14="http://schemas.microsoft.com/office/powerpoint/2010/main" val="18924784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71488" y="2434167"/>
            <a:ext cx="2914650" cy="5801784"/>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3471863" y="2434167"/>
            <a:ext cx="2914650" cy="5801784"/>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354C9720-C2F0-4F72-AC36-1DF8CA24457D}" type="datetimeFigureOut">
              <a:rPr kumimoji="1" lang="ja-JP" altLang="en-US" smtClean="0"/>
              <a:t>2022/10/19</a:t>
            </a:fld>
            <a:endParaRPr kumimoji="1" lang="ja-JP" altLang="en-US"/>
          </a:p>
        </p:txBody>
      </p:sp>
      <p:sp>
        <p:nvSpPr>
          <p:cNvPr id="6" name="フッター プレースホルダー 5"/>
          <p:cNvSpPr>
            <a:spLocks noGrp="1"/>
          </p:cNvSpPr>
          <p:nvPr>
            <p:ph type="ftr" sz="quarter" idx="11"/>
          </p:nvPr>
        </p:nvSpPr>
        <p:spPr/>
        <p:txBody>
          <a:bodyPr/>
          <a:lstStyle/>
          <a:p>
            <a:pPr>
              <a:defRPr/>
            </a:pPr>
            <a:endParaRPr lang="en-US" altLang="ja-JP"/>
          </a:p>
        </p:txBody>
      </p:sp>
      <p:sp>
        <p:nvSpPr>
          <p:cNvPr id="7" name="スライド番号プレースホルダー 6"/>
          <p:cNvSpPr>
            <a:spLocks noGrp="1"/>
          </p:cNvSpPr>
          <p:nvPr>
            <p:ph type="sldNum" sz="quarter" idx="12"/>
          </p:nvPr>
        </p:nvSpPr>
        <p:spPr/>
        <p:txBody>
          <a:bodyPr/>
          <a:lstStyle/>
          <a:p>
            <a:pPr>
              <a:defRPr/>
            </a:pPr>
            <a:fld id="{964DE403-68E0-47EB-9A36-3C247B164772}" type="slidenum">
              <a:rPr lang="en-US" altLang="ja-JP" smtClean="0"/>
              <a:pPr>
                <a:defRPr/>
              </a:pPr>
              <a:t>‹#›</a:t>
            </a:fld>
            <a:endParaRPr lang="en-US" altLang="ja-JP"/>
          </a:p>
        </p:txBody>
      </p:sp>
    </p:spTree>
    <p:extLst>
      <p:ext uri="{BB962C8B-B14F-4D97-AF65-F5344CB8AC3E}">
        <p14:creationId xmlns:p14="http://schemas.microsoft.com/office/powerpoint/2010/main" val="20195724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72381" y="486834"/>
            <a:ext cx="5915025" cy="1767417"/>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72381" y="2241551"/>
            <a:ext cx="2901255" cy="1098549"/>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72381" y="3340100"/>
            <a:ext cx="2901255" cy="4912784"/>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3471863" y="2241551"/>
            <a:ext cx="2915543" cy="1098549"/>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3471863" y="3340100"/>
            <a:ext cx="2915543" cy="4912784"/>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354C9720-C2F0-4F72-AC36-1DF8CA24457D}" type="datetimeFigureOut">
              <a:rPr kumimoji="1" lang="ja-JP" altLang="en-US" smtClean="0"/>
              <a:t>2022/10/19</a:t>
            </a:fld>
            <a:endParaRPr kumimoji="1" lang="ja-JP" altLang="en-US"/>
          </a:p>
        </p:txBody>
      </p:sp>
      <p:sp>
        <p:nvSpPr>
          <p:cNvPr id="8" name="フッター プレースホルダー 7"/>
          <p:cNvSpPr>
            <a:spLocks noGrp="1"/>
          </p:cNvSpPr>
          <p:nvPr>
            <p:ph type="ftr" sz="quarter" idx="11"/>
          </p:nvPr>
        </p:nvSpPr>
        <p:spPr/>
        <p:txBody>
          <a:bodyPr/>
          <a:lstStyle/>
          <a:p>
            <a:pPr>
              <a:defRPr/>
            </a:pPr>
            <a:endParaRPr lang="en-US" altLang="ja-JP"/>
          </a:p>
        </p:txBody>
      </p:sp>
      <p:sp>
        <p:nvSpPr>
          <p:cNvPr id="9" name="スライド番号プレースホルダー 8"/>
          <p:cNvSpPr>
            <a:spLocks noGrp="1"/>
          </p:cNvSpPr>
          <p:nvPr>
            <p:ph type="sldNum" sz="quarter" idx="12"/>
          </p:nvPr>
        </p:nvSpPr>
        <p:spPr/>
        <p:txBody>
          <a:bodyPr/>
          <a:lstStyle/>
          <a:p>
            <a:pPr>
              <a:defRPr/>
            </a:pPr>
            <a:fld id="{DB541BEC-AD9E-4104-AF2B-4C626651FF89}" type="slidenum">
              <a:rPr lang="en-US" altLang="ja-JP" smtClean="0"/>
              <a:pPr>
                <a:defRPr/>
              </a:pPr>
              <a:t>‹#›</a:t>
            </a:fld>
            <a:endParaRPr lang="en-US" altLang="ja-JP"/>
          </a:p>
        </p:txBody>
      </p:sp>
    </p:spTree>
    <p:extLst>
      <p:ext uri="{BB962C8B-B14F-4D97-AF65-F5344CB8AC3E}">
        <p14:creationId xmlns:p14="http://schemas.microsoft.com/office/powerpoint/2010/main" val="32590708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354C9720-C2F0-4F72-AC36-1DF8CA24457D}" type="datetimeFigureOut">
              <a:rPr kumimoji="1" lang="ja-JP" altLang="en-US" smtClean="0"/>
              <a:t>2022/10/19</a:t>
            </a:fld>
            <a:endParaRPr kumimoji="1" lang="ja-JP" altLang="en-US"/>
          </a:p>
        </p:txBody>
      </p:sp>
      <p:sp>
        <p:nvSpPr>
          <p:cNvPr id="4" name="フッター プレースホルダー 3"/>
          <p:cNvSpPr>
            <a:spLocks noGrp="1"/>
          </p:cNvSpPr>
          <p:nvPr>
            <p:ph type="ftr" sz="quarter" idx="11"/>
          </p:nvPr>
        </p:nvSpPr>
        <p:spPr/>
        <p:txBody>
          <a:bodyPr/>
          <a:lstStyle/>
          <a:p>
            <a:pPr>
              <a:defRPr/>
            </a:pPr>
            <a:endParaRPr lang="en-US" altLang="ja-JP"/>
          </a:p>
        </p:txBody>
      </p:sp>
      <p:sp>
        <p:nvSpPr>
          <p:cNvPr id="5" name="スライド番号プレースホルダー 4"/>
          <p:cNvSpPr>
            <a:spLocks noGrp="1"/>
          </p:cNvSpPr>
          <p:nvPr>
            <p:ph type="sldNum" sz="quarter" idx="12"/>
          </p:nvPr>
        </p:nvSpPr>
        <p:spPr/>
        <p:txBody>
          <a:bodyPr/>
          <a:lstStyle/>
          <a:p>
            <a:pPr>
              <a:defRPr/>
            </a:pPr>
            <a:fld id="{06FFE511-5094-4685-A035-FB392A6605D8}" type="slidenum">
              <a:rPr lang="en-US" altLang="ja-JP" smtClean="0"/>
              <a:pPr>
                <a:defRPr/>
              </a:pPr>
              <a:t>‹#›</a:t>
            </a:fld>
            <a:endParaRPr lang="en-US" altLang="ja-JP"/>
          </a:p>
        </p:txBody>
      </p:sp>
    </p:spTree>
    <p:extLst>
      <p:ext uri="{BB962C8B-B14F-4D97-AF65-F5344CB8AC3E}">
        <p14:creationId xmlns:p14="http://schemas.microsoft.com/office/powerpoint/2010/main" val="3671370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354C9720-C2F0-4F72-AC36-1DF8CA24457D}" type="datetimeFigureOut">
              <a:rPr kumimoji="1" lang="ja-JP" altLang="en-US" smtClean="0"/>
              <a:t>2022/10/19</a:t>
            </a:fld>
            <a:endParaRPr kumimoji="1" lang="ja-JP" altLang="en-US"/>
          </a:p>
        </p:txBody>
      </p:sp>
      <p:sp>
        <p:nvSpPr>
          <p:cNvPr id="3" name="フッター プレースホルダー 2"/>
          <p:cNvSpPr>
            <a:spLocks noGrp="1"/>
          </p:cNvSpPr>
          <p:nvPr>
            <p:ph type="ftr" sz="quarter" idx="11"/>
          </p:nvPr>
        </p:nvSpPr>
        <p:spPr/>
        <p:txBody>
          <a:bodyPr/>
          <a:lstStyle/>
          <a:p>
            <a:pPr>
              <a:defRPr/>
            </a:pPr>
            <a:endParaRPr lang="en-US" altLang="ja-JP"/>
          </a:p>
        </p:txBody>
      </p:sp>
      <p:sp>
        <p:nvSpPr>
          <p:cNvPr id="4" name="スライド番号プレースホルダー 3"/>
          <p:cNvSpPr>
            <a:spLocks noGrp="1"/>
          </p:cNvSpPr>
          <p:nvPr>
            <p:ph type="sldNum" sz="quarter" idx="12"/>
          </p:nvPr>
        </p:nvSpPr>
        <p:spPr/>
        <p:txBody>
          <a:bodyPr/>
          <a:lstStyle/>
          <a:p>
            <a:pPr>
              <a:defRPr/>
            </a:pPr>
            <a:fld id="{DE9C2EA1-6911-4BAC-954D-0A2DD024DDCF}" type="slidenum">
              <a:rPr lang="en-US" altLang="ja-JP" smtClean="0"/>
              <a:pPr>
                <a:defRPr/>
              </a:pPr>
              <a:t>‹#›</a:t>
            </a:fld>
            <a:endParaRPr lang="en-US" altLang="ja-JP"/>
          </a:p>
        </p:txBody>
      </p:sp>
    </p:spTree>
    <p:extLst>
      <p:ext uri="{BB962C8B-B14F-4D97-AF65-F5344CB8AC3E}">
        <p14:creationId xmlns:p14="http://schemas.microsoft.com/office/powerpoint/2010/main" val="1276119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72381" y="609600"/>
            <a:ext cx="2211883" cy="2133600"/>
          </a:xfrm>
        </p:spPr>
        <p:txBody>
          <a:bodyPr anchor="b"/>
          <a:lstStyle>
            <a:lvl1pPr>
              <a:defRPr sz="18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2915543" y="1316567"/>
            <a:ext cx="3471863" cy="6498167"/>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72381" y="2743200"/>
            <a:ext cx="2211883" cy="508211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354C9720-C2F0-4F72-AC36-1DF8CA24457D}" type="datetimeFigureOut">
              <a:rPr kumimoji="1" lang="ja-JP" altLang="en-US" smtClean="0"/>
              <a:t>2022/10/19</a:t>
            </a:fld>
            <a:endParaRPr kumimoji="1" lang="ja-JP" altLang="en-US"/>
          </a:p>
        </p:txBody>
      </p:sp>
      <p:sp>
        <p:nvSpPr>
          <p:cNvPr id="6" name="フッター プレースホルダー 5"/>
          <p:cNvSpPr>
            <a:spLocks noGrp="1"/>
          </p:cNvSpPr>
          <p:nvPr>
            <p:ph type="ftr" sz="quarter" idx="11"/>
          </p:nvPr>
        </p:nvSpPr>
        <p:spPr/>
        <p:txBody>
          <a:bodyPr/>
          <a:lstStyle/>
          <a:p>
            <a:pPr>
              <a:defRPr/>
            </a:pPr>
            <a:endParaRPr lang="en-US" altLang="ja-JP"/>
          </a:p>
        </p:txBody>
      </p:sp>
      <p:sp>
        <p:nvSpPr>
          <p:cNvPr id="7" name="スライド番号プレースホルダー 6"/>
          <p:cNvSpPr>
            <a:spLocks noGrp="1"/>
          </p:cNvSpPr>
          <p:nvPr>
            <p:ph type="sldNum" sz="quarter" idx="12"/>
          </p:nvPr>
        </p:nvSpPr>
        <p:spPr/>
        <p:txBody>
          <a:bodyPr/>
          <a:lstStyle/>
          <a:p>
            <a:pPr>
              <a:defRPr/>
            </a:pPr>
            <a:fld id="{FFDCE21E-3BF4-4A13-BE4A-B95BE9787BE2}" type="slidenum">
              <a:rPr lang="en-US" altLang="ja-JP" smtClean="0"/>
              <a:pPr>
                <a:defRPr/>
              </a:pPr>
              <a:t>‹#›</a:t>
            </a:fld>
            <a:endParaRPr lang="en-US" altLang="ja-JP" dirty="0"/>
          </a:p>
        </p:txBody>
      </p:sp>
    </p:spTree>
    <p:extLst>
      <p:ext uri="{BB962C8B-B14F-4D97-AF65-F5344CB8AC3E}">
        <p14:creationId xmlns:p14="http://schemas.microsoft.com/office/powerpoint/2010/main" val="1263023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472381" y="609600"/>
            <a:ext cx="2211883" cy="2133600"/>
          </a:xfrm>
        </p:spPr>
        <p:txBody>
          <a:bodyPr anchor="b"/>
          <a:lstStyle>
            <a:lvl1pPr>
              <a:defRPr sz="18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2915543" y="1316567"/>
            <a:ext cx="3471863" cy="6498167"/>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kumimoji="1" lang="ja-JP" altLang="en-US"/>
          </a:p>
        </p:txBody>
      </p:sp>
      <p:sp>
        <p:nvSpPr>
          <p:cNvPr id="4" name="テキスト プレースホルダー 3"/>
          <p:cNvSpPr>
            <a:spLocks noGrp="1"/>
          </p:cNvSpPr>
          <p:nvPr>
            <p:ph type="body" sz="half" idx="2"/>
          </p:nvPr>
        </p:nvSpPr>
        <p:spPr>
          <a:xfrm>
            <a:off x="472381" y="2743200"/>
            <a:ext cx="2211883" cy="508211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354C9720-C2F0-4F72-AC36-1DF8CA24457D}" type="datetimeFigureOut">
              <a:rPr kumimoji="1" lang="ja-JP" altLang="en-US" smtClean="0"/>
              <a:t>2022/10/19</a:t>
            </a:fld>
            <a:endParaRPr kumimoji="1" lang="ja-JP" altLang="en-US"/>
          </a:p>
        </p:txBody>
      </p:sp>
      <p:sp>
        <p:nvSpPr>
          <p:cNvPr id="6" name="フッター プレースホルダー 5"/>
          <p:cNvSpPr>
            <a:spLocks noGrp="1"/>
          </p:cNvSpPr>
          <p:nvPr>
            <p:ph type="ftr" sz="quarter" idx="11"/>
          </p:nvPr>
        </p:nvSpPr>
        <p:spPr/>
        <p:txBody>
          <a:bodyPr/>
          <a:lstStyle/>
          <a:p>
            <a:pPr>
              <a:defRPr/>
            </a:pPr>
            <a:endParaRPr lang="en-US" altLang="ja-JP"/>
          </a:p>
        </p:txBody>
      </p:sp>
      <p:sp>
        <p:nvSpPr>
          <p:cNvPr id="7" name="スライド番号プレースホルダー 6"/>
          <p:cNvSpPr>
            <a:spLocks noGrp="1"/>
          </p:cNvSpPr>
          <p:nvPr>
            <p:ph type="sldNum" sz="quarter" idx="12"/>
          </p:nvPr>
        </p:nvSpPr>
        <p:spPr/>
        <p:txBody>
          <a:bodyPr/>
          <a:lstStyle/>
          <a:p>
            <a:pPr>
              <a:defRPr/>
            </a:pPr>
            <a:fld id="{0A3F5529-272E-4A2C-90D7-160EE3AC1005}" type="slidenum">
              <a:rPr lang="en-US" altLang="ja-JP" smtClean="0"/>
              <a:pPr>
                <a:defRPr/>
              </a:pPr>
              <a:t>‹#›</a:t>
            </a:fld>
            <a:endParaRPr lang="en-US" altLang="ja-JP"/>
          </a:p>
        </p:txBody>
      </p:sp>
    </p:spTree>
    <p:extLst>
      <p:ext uri="{BB962C8B-B14F-4D97-AF65-F5344CB8AC3E}">
        <p14:creationId xmlns:p14="http://schemas.microsoft.com/office/powerpoint/2010/main" val="3012262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71488" y="486834"/>
            <a:ext cx="5915025" cy="1767417"/>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71488" y="8475134"/>
            <a:ext cx="1543050" cy="486833"/>
          </a:xfrm>
          <a:prstGeom prst="rect">
            <a:avLst/>
          </a:prstGeom>
        </p:spPr>
        <p:txBody>
          <a:bodyPr vert="horz" lIns="91440" tIns="45720" rIns="91440" bIns="45720" rtlCol="0" anchor="ctr"/>
          <a:lstStyle>
            <a:lvl1pPr algn="l">
              <a:defRPr sz="675">
                <a:solidFill>
                  <a:schemeClr val="tx1">
                    <a:tint val="75000"/>
                  </a:schemeClr>
                </a:solidFill>
              </a:defRPr>
            </a:lvl1pPr>
          </a:lstStyle>
          <a:p>
            <a:fld id="{354C9720-C2F0-4F72-AC36-1DF8CA24457D}" type="datetimeFigureOut">
              <a:rPr kumimoji="1" lang="ja-JP" altLang="en-US" smtClean="0"/>
              <a:t>2022/10/19</a:t>
            </a:fld>
            <a:endParaRPr kumimoji="1" lang="ja-JP" altLang="en-US"/>
          </a:p>
        </p:txBody>
      </p:sp>
      <p:sp>
        <p:nvSpPr>
          <p:cNvPr id="5" name="フッター プレースホルダー 4"/>
          <p:cNvSpPr>
            <a:spLocks noGrp="1"/>
          </p:cNvSpPr>
          <p:nvPr>
            <p:ph type="ftr" sz="quarter" idx="3"/>
          </p:nvPr>
        </p:nvSpPr>
        <p:spPr>
          <a:xfrm>
            <a:off x="2271713" y="8475134"/>
            <a:ext cx="2314575" cy="486833"/>
          </a:xfrm>
          <a:prstGeom prst="rect">
            <a:avLst/>
          </a:prstGeom>
        </p:spPr>
        <p:txBody>
          <a:bodyPr vert="horz" lIns="91440" tIns="45720" rIns="91440" bIns="45720" rtlCol="0" anchor="ctr"/>
          <a:lstStyle>
            <a:lvl1pPr algn="ctr">
              <a:defRPr sz="675">
                <a:solidFill>
                  <a:schemeClr val="tx1">
                    <a:tint val="75000"/>
                  </a:schemeClr>
                </a:solidFill>
              </a:defRPr>
            </a:lvl1pPr>
          </a:lstStyle>
          <a:p>
            <a:pPr>
              <a:defRPr/>
            </a:pPr>
            <a:endParaRPr lang="en-US" altLang="ja-JP"/>
          </a:p>
        </p:txBody>
      </p:sp>
      <p:sp>
        <p:nvSpPr>
          <p:cNvPr id="6" name="スライド番号プレースホルダー 5"/>
          <p:cNvSpPr>
            <a:spLocks noGrp="1"/>
          </p:cNvSpPr>
          <p:nvPr>
            <p:ph type="sldNum" sz="quarter" idx="4"/>
          </p:nvPr>
        </p:nvSpPr>
        <p:spPr>
          <a:xfrm>
            <a:off x="4843463" y="8475134"/>
            <a:ext cx="1543050" cy="486833"/>
          </a:xfrm>
          <a:prstGeom prst="rect">
            <a:avLst/>
          </a:prstGeom>
        </p:spPr>
        <p:txBody>
          <a:bodyPr vert="horz" lIns="91440" tIns="45720" rIns="91440" bIns="45720" rtlCol="0" anchor="ctr"/>
          <a:lstStyle>
            <a:lvl1pPr algn="r">
              <a:defRPr sz="675">
                <a:solidFill>
                  <a:schemeClr val="tx1">
                    <a:tint val="75000"/>
                  </a:schemeClr>
                </a:solidFill>
              </a:defRPr>
            </a:lvl1pPr>
          </a:lstStyle>
          <a:p>
            <a:pPr>
              <a:defRPr/>
            </a:pPr>
            <a:fld id="{FFDCE21E-3BF4-4A13-BE4A-B95BE9787BE2}" type="slidenum">
              <a:rPr lang="en-US" altLang="ja-JP" smtClean="0"/>
              <a:pPr>
                <a:defRPr/>
              </a:pPr>
              <a:t>‹#›</a:t>
            </a:fld>
            <a:endParaRPr lang="en-US" altLang="ja-JP" dirty="0"/>
          </a:p>
        </p:txBody>
      </p:sp>
    </p:spTree>
    <p:extLst>
      <p:ext uri="{BB962C8B-B14F-4D97-AF65-F5344CB8AC3E}">
        <p14:creationId xmlns:p14="http://schemas.microsoft.com/office/powerpoint/2010/main" val="1373528117"/>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defTabSz="514350" rtl="0" eaLnBrk="1" latinLnBrk="0" hangingPunct="1">
        <a:lnSpc>
          <a:spcPct val="90000"/>
        </a:lnSpc>
        <a:spcBef>
          <a:spcPct val="0"/>
        </a:spcBef>
        <a:buNone/>
        <a:defRPr kumimoji="1"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kumimoji="1"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kumimoji="1"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kumimoji="1"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9pPr>
    </p:bodyStyle>
    <p:otherStyle>
      <a:defPPr>
        <a:defRPr lang="ja-JP"/>
      </a:defPPr>
      <a:lvl1pPr marL="0" algn="l" defTabSz="514350" rtl="0" eaLnBrk="1" latinLnBrk="0" hangingPunct="1">
        <a:defRPr kumimoji="1" sz="1013" kern="1200">
          <a:solidFill>
            <a:schemeClr val="tx1"/>
          </a:solidFill>
          <a:latin typeface="+mn-lt"/>
          <a:ea typeface="+mn-ea"/>
          <a:cs typeface="+mn-cs"/>
        </a:defRPr>
      </a:lvl1pPr>
      <a:lvl2pPr marL="257175" algn="l" defTabSz="514350" rtl="0" eaLnBrk="1" latinLnBrk="0" hangingPunct="1">
        <a:defRPr kumimoji="1" sz="1013" kern="1200">
          <a:solidFill>
            <a:schemeClr val="tx1"/>
          </a:solidFill>
          <a:latin typeface="+mn-lt"/>
          <a:ea typeface="+mn-ea"/>
          <a:cs typeface="+mn-cs"/>
        </a:defRPr>
      </a:lvl2pPr>
      <a:lvl3pPr marL="514350" algn="l" defTabSz="514350" rtl="0" eaLnBrk="1" latinLnBrk="0" hangingPunct="1">
        <a:defRPr kumimoji="1" sz="1013" kern="1200">
          <a:solidFill>
            <a:schemeClr val="tx1"/>
          </a:solidFill>
          <a:latin typeface="+mn-lt"/>
          <a:ea typeface="+mn-ea"/>
          <a:cs typeface="+mn-cs"/>
        </a:defRPr>
      </a:lvl3pPr>
      <a:lvl4pPr marL="771525" algn="l" defTabSz="514350" rtl="0" eaLnBrk="1" latinLnBrk="0" hangingPunct="1">
        <a:defRPr kumimoji="1" sz="1013" kern="1200">
          <a:solidFill>
            <a:schemeClr val="tx1"/>
          </a:solidFill>
          <a:latin typeface="+mn-lt"/>
          <a:ea typeface="+mn-ea"/>
          <a:cs typeface="+mn-cs"/>
        </a:defRPr>
      </a:lvl4pPr>
      <a:lvl5pPr marL="1028700" algn="l" defTabSz="514350" rtl="0" eaLnBrk="1" latinLnBrk="0" hangingPunct="1">
        <a:defRPr kumimoji="1" sz="1013" kern="1200">
          <a:solidFill>
            <a:schemeClr val="tx1"/>
          </a:solidFill>
          <a:latin typeface="+mn-lt"/>
          <a:ea typeface="+mn-ea"/>
          <a:cs typeface="+mn-cs"/>
        </a:defRPr>
      </a:lvl5pPr>
      <a:lvl6pPr marL="1285875" algn="l" defTabSz="514350" rtl="0" eaLnBrk="1" latinLnBrk="0" hangingPunct="1">
        <a:defRPr kumimoji="1" sz="1013" kern="1200">
          <a:solidFill>
            <a:schemeClr val="tx1"/>
          </a:solidFill>
          <a:latin typeface="+mn-lt"/>
          <a:ea typeface="+mn-ea"/>
          <a:cs typeface="+mn-cs"/>
        </a:defRPr>
      </a:lvl6pPr>
      <a:lvl7pPr marL="1543050" algn="l" defTabSz="514350" rtl="0" eaLnBrk="1" latinLnBrk="0" hangingPunct="1">
        <a:defRPr kumimoji="1" sz="1013" kern="1200">
          <a:solidFill>
            <a:schemeClr val="tx1"/>
          </a:solidFill>
          <a:latin typeface="+mn-lt"/>
          <a:ea typeface="+mn-ea"/>
          <a:cs typeface="+mn-cs"/>
        </a:defRPr>
      </a:lvl7pPr>
      <a:lvl8pPr marL="1800225" algn="l" defTabSz="514350" rtl="0" eaLnBrk="1" latinLnBrk="0" hangingPunct="1">
        <a:defRPr kumimoji="1" sz="1013" kern="1200">
          <a:solidFill>
            <a:schemeClr val="tx1"/>
          </a:solidFill>
          <a:latin typeface="+mn-lt"/>
          <a:ea typeface="+mn-ea"/>
          <a:cs typeface="+mn-cs"/>
        </a:defRPr>
      </a:lvl8pPr>
      <a:lvl9pPr marL="2057400" algn="l" defTabSz="514350" rtl="0" eaLnBrk="1" latinLnBrk="0" hangingPunct="1">
        <a:defRPr kumimoji="1"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図 4"/>
          <p:cNvPicPr>
            <a:picLocks noChangeAspect="1"/>
          </p:cNvPicPr>
          <p:nvPr/>
        </p:nvPicPr>
        <p:blipFill rotWithShape="1">
          <a:blip r:embed="rId2"/>
          <a:srcRect l="4619" t="18847" r="19007" b="11577"/>
          <a:stretch/>
        </p:blipFill>
        <p:spPr>
          <a:xfrm>
            <a:off x="647033" y="3862113"/>
            <a:ext cx="4873399" cy="2366071"/>
          </a:xfrm>
          <a:prstGeom prst="rect">
            <a:avLst/>
          </a:prstGeom>
          <a:ln>
            <a:solidFill>
              <a:schemeClr val="tx1"/>
            </a:solidFill>
          </a:ln>
        </p:spPr>
      </p:pic>
      <p:sp>
        <p:nvSpPr>
          <p:cNvPr id="27" name="正方形/長方形 26"/>
          <p:cNvSpPr/>
          <p:nvPr/>
        </p:nvSpPr>
        <p:spPr>
          <a:xfrm>
            <a:off x="116632" y="1331640"/>
            <a:ext cx="6636941" cy="118266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117975" y="2704887"/>
            <a:ext cx="6649946" cy="523220"/>
          </a:xfrm>
          <a:prstGeom prst="rect">
            <a:avLst/>
          </a:prstGeom>
          <a:solidFill>
            <a:srgbClr val="FFFF99"/>
          </a:solidFill>
        </p:spPr>
        <p:txBody>
          <a:bodyPr wrap="square" rtlCol="0">
            <a:spAutoFit/>
          </a:bodyPr>
          <a:lstStyle/>
          <a:p>
            <a:r>
              <a:rPr kumimoji="1" lang="ja-JP" altLang="en-US" sz="1400" dirty="0" smtClean="0">
                <a:latin typeface="メイリオ" panose="020B0604030504040204" pitchFamily="50" charset="-128"/>
                <a:ea typeface="メイリオ" panose="020B0604030504040204" pitchFamily="50" charset="-128"/>
              </a:rPr>
              <a:t>よくある間違い</a:t>
            </a:r>
            <a:endParaRPr kumimoji="1" lang="en-US" altLang="ja-JP" sz="1400" dirty="0" smtClean="0">
              <a:latin typeface="メイリオ" panose="020B0604030504040204" pitchFamily="50" charset="-128"/>
              <a:ea typeface="メイリオ" panose="020B0604030504040204" pitchFamily="50" charset="-128"/>
            </a:endParaRPr>
          </a:p>
          <a:p>
            <a:r>
              <a:rPr kumimoji="1" lang="ja-JP" altLang="en-US" sz="1400" dirty="0" smtClean="0">
                <a:latin typeface="メイリオ" panose="020B0604030504040204" pitchFamily="50" charset="-128"/>
                <a:ea typeface="メイリオ" panose="020B0604030504040204" pitchFamily="50" charset="-128"/>
              </a:rPr>
              <a:t>「カブシキガイシャ」など、会社の種類をフリガナの欄に記載している。</a:t>
            </a:r>
            <a:endParaRPr kumimoji="1" lang="ja-JP" altLang="en-US" sz="1400" dirty="0">
              <a:latin typeface="メイリオ" panose="020B0604030504040204" pitchFamily="50" charset="-128"/>
              <a:ea typeface="メイリオ" panose="020B0604030504040204" pitchFamily="50" charset="-128"/>
            </a:endParaRPr>
          </a:p>
        </p:txBody>
      </p:sp>
      <p:sp>
        <p:nvSpPr>
          <p:cNvPr id="8" name="テキスト ボックス 7"/>
          <p:cNvSpPr txBox="1"/>
          <p:nvPr/>
        </p:nvSpPr>
        <p:spPr>
          <a:xfrm>
            <a:off x="-1" y="725959"/>
            <a:ext cx="6858001" cy="461665"/>
          </a:xfrm>
          <a:prstGeom prst="rect">
            <a:avLst/>
          </a:prstGeom>
          <a:solidFill>
            <a:schemeClr val="accent5"/>
          </a:solidFill>
        </p:spPr>
        <p:txBody>
          <a:bodyPr wrap="square" rtlCol="0">
            <a:spAutoFit/>
          </a:bodyPr>
          <a:lstStyle/>
          <a:p>
            <a:r>
              <a:rPr kumimoji="1" lang="ja-JP" altLang="en-US" sz="2400" dirty="0" smtClean="0">
                <a:solidFill>
                  <a:schemeClr val="bg1"/>
                </a:solidFill>
                <a:latin typeface="メイリオ" panose="020B0604030504040204" pitchFamily="50" charset="-128"/>
                <a:ea typeface="メイリオ" panose="020B0604030504040204" pitchFamily="50" charset="-128"/>
              </a:rPr>
              <a:t>①項番１１　「フリガナ」について</a:t>
            </a:r>
            <a:endParaRPr kumimoji="1" lang="ja-JP" altLang="en-US" sz="2400" dirty="0">
              <a:solidFill>
                <a:schemeClr val="bg1"/>
              </a:solidFill>
              <a:latin typeface="メイリオ" panose="020B0604030504040204" pitchFamily="50" charset="-128"/>
              <a:ea typeface="メイリオ" panose="020B0604030504040204" pitchFamily="50" charset="-128"/>
            </a:endParaRPr>
          </a:p>
        </p:txBody>
      </p:sp>
      <p:sp>
        <p:nvSpPr>
          <p:cNvPr id="10" name="テキスト ボックス 9"/>
          <p:cNvSpPr txBox="1"/>
          <p:nvPr/>
        </p:nvSpPr>
        <p:spPr>
          <a:xfrm>
            <a:off x="269776" y="1434088"/>
            <a:ext cx="5391219" cy="523220"/>
          </a:xfrm>
          <a:prstGeom prst="rect">
            <a:avLst/>
          </a:prstGeom>
          <a:noFill/>
        </p:spPr>
        <p:txBody>
          <a:bodyPr wrap="none" rtlCol="0">
            <a:spAutoFit/>
          </a:bodyPr>
          <a:lstStyle/>
          <a:p>
            <a:r>
              <a:rPr kumimoji="1" lang="ja-JP" altLang="en-US" sz="1400" dirty="0" smtClean="0">
                <a:latin typeface="メイリオ" panose="020B0604030504040204" pitchFamily="50" charset="-128"/>
                <a:ea typeface="メイリオ" panose="020B0604030504040204" pitchFamily="50" charset="-128"/>
              </a:rPr>
              <a:t>フリガナに「カブシキガイシャ」、「ユウゲンガイシャ」など、</a:t>
            </a:r>
            <a:endParaRPr kumimoji="1" lang="en-US" altLang="ja-JP" sz="1400" dirty="0" smtClean="0">
              <a:latin typeface="メイリオ" panose="020B0604030504040204" pitchFamily="50" charset="-128"/>
              <a:ea typeface="メイリオ" panose="020B0604030504040204" pitchFamily="50" charset="-128"/>
            </a:endParaRPr>
          </a:p>
          <a:p>
            <a:r>
              <a:rPr kumimoji="1" lang="ja-JP" altLang="en-US" sz="1400" dirty="0" smtClean="0">
                <a:latin typeface="メイリオ" panose="020B0604030504040204" pitchFamily="50" charset="-128"/>
                <a:ea typeface="メイリオ" panose="020B0604030504040204" pitchFamily="50" charset="-128"/>
              </a:rPr>
              <a:t>会社の種類の記載は不要です。</a:t>
            </a:r>
            <a:endParaRPr kumimoji="1" lang="ja-JP" altLang="en-US" sz="1400" dirty="0">
              <a:latin typeface="メイリオ" panose="020B0604030504040204" pitchFamily="50" charset="-128"/>
              <a:ea typeface="メイリオ" panose="020B0604030504040204" pitchFamily="50" charset="-128"/>
            </a:endParaRPr>
          </a:p>
        </p:txBody>
      </p:sp>
      <p:sp>
        <p:nvSpPr>
          <p:cNvPr id="19" name="テキスト ボックス 18"/>
          <p:cNvSpPr txBox="1"/>
          <p:nvPr/>
        </p:nvSpPr>
        <p:spPr>
          <a:xfrm>
            <a:off x="103627" y="3524384"/>
            <a:ext cx="1800493" cy="307777"/>
          </a:xfrm>
          <a:prstGeom prst="rect">
            <a:avLst/>
          </a:prstGeom>
          <a:noFill/>
        </p:spPr>
        <p:txBody>
          <a:bodyPr wrap="none" rtlCol="0">
            <a:spAutoFit/>
          </a:bodyPr>
          <a:lstStyle/>
          <a:p>
            <a:r>
              <a:rPr kumimoji="1" lang="ja-JP" altLang="en-US" sz="1400" dirty="0" smtClean="0">
                <a:latin typeface="メイリオ" panose="020B0604030504040204" pitchFamily="50" charset="-128"/>
                <a:ea typeface="メイリオ" panose="020B0604030504040204" pitchFamily="50" charset="-128"/>
              </a:rPr>
              <a:t>（電子申請の場合）</a:t>
            </a:r>
            <a:endParaRPr kumimoji="1" lang="ja-JP" altLang="en-US" sz="1400" dirty="0">
              <a:latin typeface="メイリオ" panose="020B0604030504040204" pitchFamily="50" charset="-128"/>
              <a:ea typeface="メイリオ" panose="020B0604030504040204" pitchFamily="50" charset="-128"/>
            </a:endParaRPr>
          </a:p>
        </p:txBody>
      </p:sp>
      <p:sp>
        <p:nvSpPr>
          <p:cNvPr id="20" name="テキスト ボックス 19"/>
          <p:cNvSpPr txBox="1"/>
          <p:nvPr/>
        </p:nvSpPr>
        <p:spPr>
          <a:xfrm>
            <a:off x="30646" y="6471871"/>
            <a:ext cx="1800493" cy="307777"/>
          </a:xfrm>
          <a:prstGeom prst="rect">
            <a:avLst/>
          </a:prstGeom>
          <a:noFill/>
        </p:spPr>
        <p:txBody>
          <a:bodyPr wrap="none" rtlCol="0">
            <a:spAutoFit/>
          </a:bodyPr>
          <a:lstStyle/>
          <a:p>
            <a:r>
              <a:rPr kumimoji="1" lang="ja-JP" altLang="en-US" sz="1400" dirty="0" smtClean="0">
                <a:latin typeface="メイリオ" panose="020B0604030504040204" pitchFamily="50" charset="-128"/>
                <a:ea typeface="メイリオ" panose="020B0604030504040204" pitchFamily="50" charset="-128"/>
              </a:rPr>
              <a:t>（書面申請の場合）</a:t>
            </a:r>
            <a:endParaRPr kumimoji="1" lang="ja-JP" altLang="en-US" sz="1400" dirty="0">
              <a:latin typeface="メイリオ" panose="020B0604030504040204" pitchFamily="50" charset="-128"/>
              <a:ea typeface="メイリオ" panose="020B0604030504040204" pitchFamily="50" charset="-128"/>
            </a:endParaRPr>
          </a:p>
        </p:txBody>
      </p:sp>
      <p:sp>
        <p:nvSpPr>
          <p:cNvPr id="24" name="楕円 23"/>
          <p:cNvSpPr/>
          <p:nvPr/>
        </p:nvSpPr>
        <p:spPr>
          <a:xfrm>
            <a:off x="1782447" y="4459788"/>
            <a:ext cx="288032"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角丸四角形吹き出し 25"/>
          <p:cNvSpPr/>
          <p:nvPr/>
        </p:nvSpPr>
        <p:spPr>
          <a:xfrm>
            <a:off x="384114" y="4885505"/>
            <a:ext cx="1382724" cy="281675"/>
          </a:xfrm>
          <a:prstGeom prst="wedgeRoundRectCallout">
            <a:avLst>
              <a:gd name="adj1" fmla="val 47847"/>
              <a:gd name="adj2" fmla="val -122133"/>
              <a:gd name="adj3" fmla="val 16667"/>
            </a:avLst>
          </a:prstGeom>
          <a:solidFill>
            <a:srgbClr val="FFCCFF"/>
          </a:solidFill>
          <a:ln>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ja-JP" altLang="en-US" sz="1100" dirty="0" smtClean="0">
                <a:solidFill>
                  <a:schemeClr val="tx1"/>
                </a:solidFill>
                <a:latin typeface="ＭＳ Ｐゴシック" panose="020B0600070205080204" pitchFamily="50" charset="-128"/>
                <a:ea typeface="ＭＳ Ｐゴシック" panose="020B0600070205080204" pitchFamily="50" charset="-128"/>
              </a:rPr>
              <a:t>フリガナに</a:t>
            </a:r>
            <a:r>
              <a:rPr kumimoji="1" lang="en-US" altLang="ja-JP" sz="1100" dirty="0" smtClean="0">
                <a:solidFill>
                  <a:schemeClr val="tx1"/>
                </a:solidFill>
                <a:latin typeface="ＭＳ Ｐゴシック" panose="020B0600070205080204" pitchFamily="50" charset="-128"/>
                <a:ea typeface="ＭＳ Ｐゴシック" panose="020B0600070205080204" pitchFamily="50" charset="-128"/>
              </a:rPr>
              <a:t>…</a:t>
            </a:r>
            <a:endParaRPr kumimoji="1" lang="ja-JP" altLang="en-US" sz="1100" dirty="0">
              <a:solidFill>
                <a:schemeClr val="tx1"/>
              </a:solidFill>
              <a:latin typeface="ＭＳ Ｐゴシック" panose="020B0600070205080204" pitchFamily="50" charset="-128"/>
              <a:ea typeface="ＭＳ Ｐゴシック" panose="020B0600070205080204" pitchFamily="50" charset="-128"/>
            </a:endParaRPr>
          </a:p>
        </p:txBody>
      </p:sp>
      <p:sp>
        <p:nvSpPr>
          <p:cNvPr id="28" name="角丸四角形吹き出し 27"/>
          <p:cNvSpPr/>
          <p:nvPr/>
        </p:nvSpPr>
        <p:spPr>
          <a:xfrm>
            <a:off x="3678032" y="4690843"/>
            <a:ext cx="2199240" cy="281675"/>
          </a:xfrm>
          <a:prstGeom prst="wedgeRoundRectCallout">
            <a:avLst>
              <a:gd name="adj1" fmla="val -93503"/>
              <a:gd name="adj2" fmla="val -74792"/>
              <a:gd name="adj3" fmla="val 16667"/>
            </a:avLst>
          </a:prstGeom>
          <a:solidFill>
            <a:srgbClr val="FFCCFF"/>
          </a:solidFill>
          <a:ln>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「カブシキガイシャ」等は不要</a:t>
            </a:r>
            <a:endParaRPr kumimoji="1" lang="ja-JP" altLang="en-US" sz="1050" dirty="0">
              <a:solidFill>
                <a:schemeClr val="tx1"/>
              </a:solidFill>
              <a:latin typeface="ＭＳ Ｐゴシック" panose="020B0600070205080204" pitchFamily="50" charset="-128"/>
              <a:ea typeface="ＭＳ Ｐゴシック" panose="020B0600070205080204" pitchFamily="50" charset="-128"/>
            </a:endParaRPr>
          </a:p>
        </p:txBody>
      </p:sp>
      <p:sp>
        <p:nvSpPr>
          <p:cNvPr id="2" name="テキスト ボックス 1"/>
          <p:cNvSpPr txBox="1"/>
          <p:nvPr/>
        </p:nvSpPr>
        <p:spPr>
          <a:xfrm>
            <a:off x="54954" y="139850"/>
            <a:ext cx="4108817" cy="369332"/>
          </a:xfrm>
          <a:prstGeom prst="rect">
            <a:avLst/>
          </a:prstGeom>
          <a:noFill/>
        </p:spPr>
        <p:txBody>
          <a:bodyPr wrap="none" rtlCol="0">
            <a:spAutoFit/>
          </a:bodyPr>
          <a:lstStyle/>
          <a:p>
            <a:r>
              <a:rPr kumimoji="1" lang="ja-JP" altLang="en-US" b="1" dirty="0" smtClean="0"/>
              <a:t>よくある間違い</a:t>
            </a:r>
            <a:r>
              <a:rPr kumimoji="1" lang="en-US" altLang="ja-JP" b="1" dirty="0" smtClean="0">
                <a:solidFill>
                  <a:srgbClr val="FF0000"/>
                </a:solidFill>
              </a:rPr>
              <a:t>【</a:t>
            </a:r>
            <a:r>
              <a:rPr kumimoji="1" lang="ja-JP" altLang="en-US" b="1" dirty="0" smtClean="0">
                <a:solidFill>
                  <a:srgbClr val="FF0000"/>
                </a:solidFill>
              </a:rPr>
              <a:t>近畿地方整備局版</a:t>
            </a:r>
            <a:r>
              <a:rPr kumimoji="1" lang="en-US" altLang="ja-JP" b="1" dirty="0" smtClean="0">
                <a:solidFill>
                  <a:srgbClr val="FF0000"/>
                </a:solidFill>
              </a:rPr>
              <a:t>】</a:t>
            </a:r>
          </a:p>
        </p:txBody>
      </p:sp>
      <p:sp>
        <p:nvSpPr>
          <p:cNvPr id="4" name="テキスト ボックス 3"/>
          <p:cNvSpPr txBox="1"/>
          <p:nvPr/>
        </p:nvSpPr>
        <p:spPr>
          <a:xfrm>
            <a:off x="5517232" y="309590"/>
            <a:ext cx="1277914" cy="369332"/>
          </a:xfrm>
          <a:prstGeom prst="rect">
            <a:avLst/>
          </a:prstGeom>
          <a:noFill/>
        </p:spPr>
        <p:txBody>
          <a:bodyPr wrap="none" rtlCol="0">
            <a:spAutoFit/>
          </a:bodyPr>
          <a:lstStyle/>
          <a:p>
            <a:r>
              <a:rPr kumimoji="1" lang="en-US" altLang="ja-JP" dirty="0" smtClean="0"/>
              <a:t>(R4.11.21)</a:t>
            </a:r>
            <a:endParaRPr kumimoji="1" lang="ja-JP" altLang="en-US" dirty="0"/>
          </a:p>
        </p:txBody>
      </p:sp>
      <p:pic>
        <p:nvPicPr>
          <p:cNvPr id="6" name="図 5"/>
          <p:cNvPicPr>
            <a:picLocks noChangeAspect="1"/>
          </p:cNvPicPr>
          <p:nvPr/>
        </p:nvPicPr>
        <p:blipFill rotWithShape="1">
          <a:blip r:embed="rId3"/>
          <a:srcRect l="1852" t="37674" r="42805" b="24321"/>
          <a:stretch/>
        </p:blipFill>
        <p:spPr>
          <a:xfrm>
            <a:off x="634858" y="6908437"/>
            <a:ext cx="5751512" cy="2128059"/>
          </a:xfrm>
          <a:prstGeom prst="rect">
            <a:avLst/>
          </a:prstGeom>
          <a:ln>
            <a:solidFill>
              <a:schemeClr val="tx1"/>
            </a:solidFill>
          </a:ln>
        </p:spPr>
      </p:pic>
      <p:sp>
        <p:nvSpPr>
          <p:cNvPr id="31" name="楕円 30"/>
          <p:cNvSpPr/>
          <p:nvPr/>
        </p:nvSpPr>
        <p:spPr>
          <a:xfrm>
            <a:off x="1052736" y="7456711"/>
            <a:ext cx="729711"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角丸四角形吹き出し 31"/>
          <p:cNvSpPr/>
          <p:nvPr/>
        </p:nvSpPr>
        <p:spPr>
          <a:xfrm>
            <a:off x="239530" y="8023265"/>
            <a:ext cx="1382724" cy="281675"/>
          </a:xfrm>
          <a:prstGeom prst="wedgeRoundRectCallout">
            <a:avLst>
              <a:gd name="adj1" fmla="val 38203"/>
              <a:gd name="adj2" fmla="val -149186"/>
              <a:gd name="adj3" fmla="val 16667"/>
            </a:avLst>
          </a:prstGeom>
          <a:solidFill>
            <a:srgbClr val="FFCCFF"/>
          </a:solidFill>
          <a:ln>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ja-JP" altLang="en-US" sz="1100" dirty="0" smtClean="0">
                <a:solidFill>
                  <a:schemeClr val="tx1"/>
                </a:solidFill>
                <a:latin typeface="ＭＳ Ｐゴシック" panose="020B0600070205080204" pitchFamily="50" charset="-128"/>
                <a:ea typeface="ＭＳ Ｐゴシック" panose="020B0600070205080204" pitchFamily="50" charset="-128"/>
              </a:rPr>
              <a:t>フリガナに</a:t>
            </a:r>
            <a:r>
              <a:rPr kumimoji="1" lang="en-US" altLang="ja-JP" sz="1100" dirty="0" smtClean="0">
                <a:solidFill>
                  <a:schemeClr val="tx1"/>
                </a:solidFill>
                <a:latin typeface="ＭＳ Ｐゴシック" panose="020B0600070205080204" pitchFamily="50" charset="-128"/>
                <a:ea typeface="ＭＳ Ｐゴシック" panose="020B0600070205080204" pitchFamily="50" charset="-128"/>
              </a:rPr>
              <a:t>…</a:t>
            </a:r>
            <a:endParaRPr kumimoji="1" lang="ja-JP" altLang="en-US" sz="1100" dirty="0">
              <a:solidFill>
                <a:schemeClr val="tx1"/>
              </a:solidFill>
              <a:latin typeface="ＭＳ Ｐゴシック" panose="020B0600070205080204" pitchFamily="50" charset="-128"/>
              <a:ea typeface="ＭＳ Ｐゴシック" panose="020B0600070205080204" pitchFamily="50" charset="-128"/>
            </a:endParaRPr>
          </a:p>
        </p:txBody>
      </p:sp>
      <p:sp>
        <p:nvSpPr>
          <p:cNvPr id="33" name="角丸四角形吹き出し 32"/>
          <p:cNvSpPr/>
          <p:nvPr/>
        </p:nvSpPr>
        <p:spPr>
          <a:xfrm>
            <a:off x="2328980" y="7744743"/>
            <a:ext cx="2199240" cy="281675"/>
          </a:xfrm>
          <a:prstGeom prst="wedgeRoundRectCallout">
            <a:avLst>
              <a:gd name="adj1" fmla="val -45862"/>
              <a:gd name="adj2" fmla="val -128897"/>
              <a:gd name="adj3" fmla="val 16667"/>
            </a:avLst>
          </a:prstGeom>
          <a:solidFill>
            <a:srgbClr val="FFCCFF"/>
          </a:solidFill>
          <a:ln>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「カブシキガイシャ」等は不要</a:t>
            </a:r>
            <a:endParaRPr kumimoji="1" lang="ja-JP" altLang="en-US" sz="1050" dirty="0">
              <a:solidFill>
                <a:schemeClr val="tx1"/>
              </a:solidFill>
              <a:latin typeface="ＭＳ Ｐゴシック" panose="020B0600070205080204" pitchFamily="50" charset="-128"/>
              <a:ea typeface="ＭＳ Ｐゴシック" panose="020B0600070205080204" pitchFamily="50" charset="-128"/>
            </a:endParaRPr>
          </a:p>
        </p:txBody>
      </p:sp>
      <p:sp>
        <p:nvSpPr>
          <p:cNvPr id="18" name="テキスト ボックス 17"/>
          <p:cNvSpPr txBox="1"/>
          <p:nvPr/>
        </p:nvSpPr>
        <p:spPr>
          <a:xfrm>
            <a:off x="293553" y="1938238"/>
            <a:ext cx="6288901" cy="523220"/>
          </a:xfrm>
          <a:prstGeom prst="rect">
            <a:avLst/>
          </a:prstGeom>
          <a:noFill/>
        </p:spPr>
        <p:txBody>
          <a:bodyPr wrap="none" rtlCol="0">
            <a:spAutoFit/>
          </a:bodyPr>
          <a:lstStyle/>
          <a:p>
            <a:r>
              <a:rPr kumimoji="1" lang="en-US" altLang="ja-JP" sz="1400" dirty="0" smtClean="0">
                <a:latin typeface="メイリオ" panose="020B0604030504040204" pitchFamily="50" charset="-128"/>
                <a:ea typeface="メイリオ" panose="020B0604030504040204" pitchFamily="50" charset="-128"/>
              </a:rPr>
              <a:t>※</a:t>
            </a:r>
            <a:r>
              <a:rPr kumimoji="1" lang="ja-JP" altLang="en-US" sz="1400" dirty="0" smtClean="0">
                <a:latin typeface="メイリオ" panose="020B0604030504040204" pitchFamily="50" charset="-128"/>
                <a:ea typeface="メイリオ" panose="020B0604030504040204" pitchFamily="50" charset="-128"/>
              </a:rPr>
              <a:t>会社名が「国土交通 株式会社」の場合、「フリガナ」の欄に記載するのは</a:t>
            </a:r>
            <a:endParaRPr kumimoji="1" lang="en-US" altLang="ja-JP" sz="1400" dirty="0" smtClean="0">
              <a:latin typeface="メイリオ" panose="020B0604030504040204" pitchFamily="50" charset="-128"/>
              <a:ea typeface="メイリオ" panose="020B0604030504040204" pitchFamily="50" charset="-128"/>
            </a:endParaRPr>
          </a:p>
          <a:p>
            <a:r>
              <a:rPr kumimoji="1" lang="ja-JP" altLang="en-US" sz="1400" dirty="0" smtClean="0">
                <a:latin typeface="メイリオ" panose="020B0604030504040204" pitchFamily="50" charset="-128"/>
                <a:ea typeface="メイリオ" panose="020B0604030504040204" pitchFamily="50" charset="-128"/>
              </a:rPr>
              <a:t>「コクドコウツウ」のみとなります。</a:t>
            </a:r>
            <a:endParaRPr kumimoji="1" lang="en-US" altLang="ja-JP" sz="1400" dirty="0" smtClean="0">
              <a:latin typeface="メイリオ" panose="020B0604030504040204" pitchFamily="50" charset="-128"/>
              <a:ea typeface="メイリオ" panose="020B0604030504040204" pitchFamily="50" charset="-128"/>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 name="正方形/長方形 26"/>
          <p:cNvSpPr/>
          <p:nvPr/>
        </p:nvSpPr>
        <p:spPr>
          <a:xfrm>
            <a:off x="116632" y="713185"/>
            <a:ext cx="6636941" cy="65458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103627" y="1505273"/>
            <a:ext cx="6649946" cy="738664"/>
          </a:xfrm>
          <a:prstGeom prst="rect">
            <a:avLst/>
          </a:prstGeom>
          <a:solidFill>
            <a:srgbClr val="FFFF99"/>
          </a:solidFill>
        </p:spPr>
        <p:txBody>
          <a:bodyPr wrap="square" rtlCol="0">
            <a:spAutoFit/>
          </a:bodyPr>
          <a:lstStyle/>
          <a:p>
            <a:r>
              <a:rPr kumimoji="1" lang="ja-JP" altLang="en-US" sz="1400" dirty="0" smtClean="0">
                <a:latin typeface="メイリオ" panose="020B0604030504040204" pitchFamily="50" charset="-128"/>
                <a:ea typeface="メイリオ" panose="020B0604030504040204" pitchFamily="50" charset="-128"/>
              </a:rPr>
              <a:t>よくある間違い</a:t>
            </a:r>
            <a:endParaRPr kumimoji="1" lang="en-US" altLang="ja-JP" sz="1400" dirty="0" smtClean="0">
              <a:latin typeface="メイリオ" panose="020B0604030504040204" pitchFamily="50" charset="-128"/>
              <a:ea typeface="メイリオ" panose="020B0604030504040204" pitchFamily="50" charset="-128"/>
            </a:endParaRPr>
          </a:p>
          <a:p>
            <a:r>
              <a:rPr kumimoji="1" lang="ja-JP" altLang="en-US" sz="1400" dirty="0" smtClean="0">
                <a:latin typeface="メイリオ" panose="020B0604030504040204" pitchFamily="50" charset="-128"/>
                <a:ea typeface="メイリオ" panose="020B0604030504040204" pitchFamily="50" charset="-128"/>
              </a:rPr>
              <a:t>主たる事務所の「営業所又は事務所の名称」欄に「○○株式会社」のように会社名が入っている。</a:t>
            </a:r>
            <a:endParaRPr kumimoji="1" lang="ja-JP" altLang="en-US" sz="1400" dirty="0">
              <a:latin typeface="メイリオ" panose="020B0604030504040204" pitchFamily="50" charset="-128"/>
              <a:ea typeface="メイリオ" panose="020B0604030504040204" pitchFamily="50" charset="-128"/>
            </a:endParaRPr>
          </a:p>
        </p:txBody>
      </p:sp>
      <p:sp>
        <p:nvSpPr>
          <p:cNvPr id="8" name="テキスト ボックス 7"/>
          <p:cNvSpPr txBox="1"/>
          <p:nvPr/>
        </p:nvSpPr>
        <p:spPr>
          <a:xfrm>
            <a:off x="-1" y="107504"/>
            <a:ext cx="6858001" cy="461665"/>
          </a:xfrm>
          <a:prstGeom prst="rect">
            <a:avLst/>
          </a:prstGeom>
          <a:solidFill>
            <a:schemeClr val="accent5"/>
          </a:solidFill>
        </p:spPr>
        <p:txBody>
          <a:bodyPr wrap="square" rtlCol="0">
            <a:spAutoFit/>
          </a:bodyPr>
          <a:lstStyle/>
          <a:p>
            <a:r>
              <a:rPr kumimoji="1" lang="ja-JP" altLang="en-US" sz="2400" dirty="0" smtClean="0">
                <a:solidFill>
                  <a:schemeClr val="bg1"/>
                </a:solidFill>
                <a:latin typeface="メイリオ" panose="020B0604030504040204" pitchFamily="50" charset="-128"/>
                <a:ea typeface="メイリオ" panose="020B0604030504040204" pitchFamily="50" charset="-128"/>
              </a:rPr>
              <a:t>②項番３０　営業所又は事務所の名称について</a:t>
            </a:r>
            <a:endParaRPr kumimoji="1" lang="ja-JP" altLang="en-US" sz="2400" dirty="0">
              <a:solidFill>
                <a:schemeClr val="bg1"/>
              </a:solidFill>
              <a:latin typeface="メイリオ" panose="020B0604030504040204" pitchFamily="50" charset="-128"/>
              <a:ea typeface="メイリオ" panose="020B0604030504040204" pitchFamily="50" charset="-128"/>
            </a:endParaRPr>
          </a:p>
        </p:txBody>
      </p:sp>
      <p:sp>
        <p:nvSpPr>
          <p:cNvPr id="10" name="テキスト ボックス 9"/>
          <p:cNvSpPr txBox="1"/>
          <p:nvPr/>
        </p:nvSpPr>
        <p:spPr>
          <a:xfrm>
            <a:off x="235368" y="902600"/>
            <a:ext cx="6109365" cy="307777"/>
          </a:xfrm>
          <a:prstGeom prst="rect">
            <a:avLst/>
          </a:prstGeom>
          <a:noFill/>
        </p:spPr>
        <p:txBody>
          <a:bodyPr wrap="none" rtlCol="0">
            <a:spAutoFit/>
          </a:bodyPr>
          <a:lstStyle/>
          <a:p>
            <a:r>
              <a:rPr kumimoji="1" lang="ja-JP" altLang="en-US" sz="1400" dirty="0" smtClean="0">
                <a:latin typeface="メイリオ" panose="020B0604030504040204" pitchFamily="50" charset="-128"/>
                <a:ea typeface="メイリオ" panose="020B0604030504040204" pitchFamily="50" charset="-128"/>
              </a:rPr>
              <a:t>主たる事務所の「営業所又は事務所の名称」は「本店」としてください</a:t>
            </a:r>
            <a:endParaRPr kumimoji="1" lang="ja-JP" altLang="en-US" sz="1400" dirty="0">
              <a:latin typeface="メイリオ" panose="020B0604030504040204" pitchFamily="50" charset="-128"/>
              <a:ea typeface="メイリオ" panose="020B0604030504040204" pitchFamily="50" charset="-128"/>
            </a:endParaRPr>
          </a:p>
        </p:txBody>
      </p:sp>
      <p:pic>
        <p:nvPicPr>
          <p:cNvPr id="15" name="図 14"/>
          <p:cNvPicPr>
            <a:picLocks noChangeAspect="1"/>
          </p:cNvPicPr>
          <p:nvPr/>
        </p:nvPicPr>
        <p:blipFill rotWithShape="1">
          <a:blip r:embed="rId2"/>
          <a:srcRect l="10001" t="32611" r="24994" b="39225"/>
          <a:stretch/>
        </p:blipFill>
        <p:spPr>
          <a:xfrm>
            <a:off x="578874" y="2843808"/>
            <a:ext cx="4392488" cy="1069965"/>
          </a:xfrm>
          <a:prstGeom prst="rect">
            <a:avLst/>
          </a:prstGeom>
          <a:ln>
            <a:solidFill>
              <a:schemeClr val="tx1"/>
            </a:solidFill>
          </a:ln>
        </p:spPr>
      </p:pic>
      <p:pic>
        <p:nvPicPr>
          <p:cNvPr id="17" name="図 16"/>
          <p:cNvPicPr>
            <a:picLocks noChangeAspect="1"/>
          </p:cNvPicPr>
          <p:nvPr/>
        </p:nvPicPr>
        <p:blipFill rotWithShape="1">
          <a:blip r:embed="rId3"/>
          <a:srcRect l="10450" t="59469" r="41335" b="13375"/>
          <a:stretch/>
        </p:blipFill>
        <p:spPr>
          <a:xfrm>
            <a:off x="578874" y="5013527"/>
            <a:ext cx="4406918" cy="1395537"/>
          </a:xfrm>
          <a:prstGeom prst="rect">
            <a:avLst/>
          </a:prstGeom>
          <a:ln>
            <a:solidFill>
              <a:schemeClr val="tx1"/>
            </a:solidFill>
          </a:ln>
        </p:spPr>
      </p:pic>
      <p:sp>
        <p:nvSpPr>
          <p:cNvPr id="19" name="テキスト ボックス 18"/>
          <p:cNvSpPr txBox="1"/>
          <p:nvPr/>
        </p:nvSpPr>
        <p:spPr>
          <a:xfrm>
            <a:off x="103627" y="2423500"/>
            <a:ext cx="1800493" cy="307777"/>
          </a:xfrm>
          <a:prstGeom prst="rect">
            <a:avLst/>
          </a:prstGeom>
          <a:noFill/>
        </p:spPr>
        <p:txBody>
          <a:bodyPr wrap="none" rtlCol="0">
            <a:spAutoFit/>
          </a:bodyPr>
          <a:lstStyle/>
          <a:p>
            <a:r>
              <a:rPr kumimoji="1" lang="ja-JP" altLang="en-US" sz="1400" dirty="0" smtClean="0">
                <a:latin typeface="メイリオ" panose="020B0604030504040204" pitchFamily="50" charset="-128"/>
                <a:ea typeface="メイリオ" panose="020B0604030504040204" pitchFamily="50" charset="-128"/>
              </a:rPr>
              <a:t>（電子申請の場合）</a:t>
            </a:r>
            <a:endParaRPr kumimoji="1" lang="ja-JP" altLang="en-US" sz="1400" dirty="0">
              <a:latin typeface="メイリオ" panose="020B0604030504040204" pitchFamily="50" charset="-128"/>
              <a:ea typeface="メイリオ" panose="020B0604030504040204" pitchFamily="50" charset="-128"/>
            </a:endParaRPr>
          </a:p>
        </p:txBody>
      </p:sp>
      <p:sp>
        <p:nvSpPr>
          <p:cNvPr id="20" name="テキスト ボックス 19"/>
          <p:cNvSpPr txBox="1"/>
          <p:nvPr/>
        </p:nvSpPr>
        <p:spPr>
          <a:xfrm>
            <a:off x="30646" y="4644008"/>
            <a:ext cx="1800493" cy="307777"/>
          </a:xfrm>
          <a:prstGeom prst="rect">
            <a:avLst/>
          </a:prstGeom>
          <a:noFill/>
        </p:spPr>
        <p:txBody>
          <a:bodyPr wrap="none" rtlCol="0">
            <a:spAutoFit/>
          </a:bodyPr>
          <a:lstStyle/>
          <a:p>
            <a:r>
              <a:rPr kumimoji="1" lang="ja-JP" altLang="en-US" sz="1400" dirty="0" smtClean="0">
                <a:latin typeface="メイリオ" panose="020B0604030504040204" pitchFamily="50" charset="-128"/>
                <a:ea typeface="メイリオ" panose="020B0604030504040204" pitchFamily="50" charset="-128"/>
              </a:rPr>
              <a:t>（書面申請の場合）</a:t>
            </a:r>
            <a:endParaRPr kumimoji="1" lang="ja-JP" altLang="en-US" sz="1400" dirty="0">
              <a:latin typeface="メイリオ" panose="020B0604030504040204" pitchFamily="50" charset="-128"/>
              <a:ea typeface="メイリオ" panose="020B0604030504040204" pitchFamily="50" charset="-128"/>
            </a:endParaRPr>
          </a:p>
        </p:txBody>
      </p:sp>
      <p:sp>
        <p:nvSpPr>
          <p:cNvPr id="21" name="テキスト ボックス 20"/>
          <p:cNvSpPr txBox="1"/>
          <p:nvPr/>
        </p:nvSpPr>
        <p:spPr>
          <a:xfrm>
            <a:off x="260648" y="6456834"/>
            <a:ext cx="6181698" cy="461665"/>
          </a:xfrm>
          <a:prstGeom prst="rect">
            <a:avLst/>
          </a:prstGeom>
          <a:noFill/>
        </p:spPr>
        <p:txBody>
          <a:bodyPr wrap="square" rtlCol="0">
            <a:spAutoFit/>
          </a:bodyPr>
          <a:lstStyle/>
          <a:p>
            <a:r>
              <a:rPr kumimoji="1" lang="ja-JP" altLang="en-US" sz="1200" dirty="0" smtClean="0">
                <a:latin typeface="メイリオ" panose="020B0604030504040204" pitchFamily="50" charset="-128"/>
                <a:ea typeface="メイリオ" panose="020B0604030504040204" pitchFamily="50" charset="-128"/>
              </a:rPr>
              <a:t>従たる事務所の場合は、「○○支店」「</a:t>
            </a:r>
            <a:r>
              <a:rPr kumimoji="1" lang="en-US" altLang="ja-JP" sz="1200" dirty="0" smtClean="0">
                <a:latin typeface="メイリオ" panose="020B0604030504040204" pitchFamily="50" charset="-128"/>
                <a:ea typeface="メイリオ" panose="020B0604030504040204" pitchFamily="50" charset="-128"/>
              </a:rPr>
              <a:t>××</a:t>
            </a:r>
            <a:r>
              <a:rPr kumimoji="1" lang="ja-JP" altLang="en-US" sz="1200" dirty="0" smtClean="0">
                <a:latin typeface="メイリオ" panose="020B0604030504040204" pitchFamily="50" charset="-128"/>
                <a:ea typeface="メイリオ" panose="020B0604030504040204" pitchFamily="50" charset="-128"/>
              </a:rPr>
              <a:t>営業所」のように、登録する営業所又は事務所名を入力してください。</a:t>
            </a:r>
            <a:r>
              <a:rPr kumimoji="1" lang="en-US" altLang="ja-JP" sz="1200" dirty="0" smtClean="0">
                <a:latin typeface="メイリオ" panose="020B0604030504040204" pitchFamily="50" charset="-128"/>
                <a:ea typeface="メイリオ" panose="020B0604030504040204" pitchFamily="50" charset="-128"/>
              </a:rPr>
              <a:t>※</a:t>
            </a:r>
            <a:r>
              <a:rPr kumimoji="1" lang="ja-JP" altLang="en-US" sz="1200" dirty="0" smtClean="0">
                <a:latin typeface="メイリオ" panose="020B0604030504040204" pitchFamily="50" charset="-128"/>
                <a:ea typeface="メイリオ" panose="020B0604030504040204" pitchFamily="50" charset="-128"/>
              </a:rPr>
              <a:t>この場合も支店名等の前に「○○株式会社」は不要です。</a:t>
            </a:r>
            <a:endParaRPr kumimoji="1" lang="en-US" altLang="ja-JP" sz="1200" dirty="0" smtClean="0">
              <a:latin typeface="メイリオ" panose="020B0604030504040204" pitchFamily="50" charset="-128"/>
              <a:ea typeface="メイリオ" panose="020B0604030504040204" pitchFamily="50" charset="-128"/>
            </a:endParaRPr>
          </a:p>
        </p:txBody>
      </p:sp>
      <p:sp>
        <p:nvSpPr>
          <p:cNvPr id="18" name="楕円 17"/>
          <p:cNvSpPr/>
          <p:nvPr/>
        </p:nvSpPr>
        <p:spPr>
          <a:xfrm>
            <a:off x="1811199" y="3203777"/>
            <a:ext cx="288032"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楕円 22"/>
          <p:cNvSpPr/>
          <p:nvPr/>
        </p:nvSpPr>
        <p:spPr>
          <a:xfrm>
            <a:off x="1616154" y="5439984"/>
            <a:ext cx="249159" cy="24915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楕円 23"/>
          <p:cNvSpPr/>
          <p:nvPr/>
        </p:nvSpPr>
        <p:spPr>
          <a:xfrm>
            <a:off x="1472066" y="3193054"/>
            <a:ext cx="288032"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楕円 24"/>
          <p:cNvSpPr/>
          <p:nvPr/>
        </p:nvSpPr>
        <p:spPr>
          <a:xfrm>
            <a:off x="1661758" y="5188727"/>
            <a:ext cx="211676" cy="21167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角丸四角形吹き出し 25"/>
          <p:cNvSpPr/>
          <p:nvPr/>
        </p:nvSpPr>
        <p:spPr>
          <a:xfrm>
            <a:off x="334917" y="3691659"/>
            <a:ext cx="1382724" cy="281675"/>
          </a:xfrm>
          <a:prstGeom prst="wedgeRoundRectCallout">
            <a:avLst>
              <a:gd name="adj1" fmla="val 39581"/>
              <a:gd name="adj2" fmla="val -105225"/>
              <a:gd name="adj3" fmla="val 16667"/>
            </a:avLst>
          </a:prstGeom>
          <a:solidFill>
            <a:srgbClr val="FFCCFF"/>
          </a:solidFill>
          <a:ln>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ja-JP" altLang="en-US" sz="1100" dirty="0" smtClean="0">
                <a:solidFill>
                  <a:schemeClr val="tx1"/>
                </a:solidFill>
                <a:latin typeface="ＭＳ Ｐゴシック" panose="020B0600070205080204" pitchFamily="50" charset="-128"/>
                <a:ea typeface="ＭＳ Ｐゴシック" panose="020B0600070205080204" pitchFamily="50" charset="-128"/>
              </a:rPr>
              <a:t>主たる事務所は</a:t>
            </a:r>
            <a:r>
              <a:rPr kumimoji="1" lang="en-US" altLang="ja-JP" sz="1100" dirty="0" smtClean="0">
                <a:solidFill>
                  <a:schemeClr val="tx1"/>
                </a:solidFill>
                <a:latin typeface="ＭＳ Ｐゴシック" panose="020B0600070205080204" pitchFamily="50" charset="-128"/>
                <a:ea typeface="ＭＳ Ｐゴシック" panose="020B0600070205080204" pitchFamily="50" charset="-128"/>
              </a:rPr>
              <a:t>…</a:t>
            </a:r>
            <a:endParaRPr kumimoji="1" lang="ja-JP" altLang="en-US" sz="1100" dirty="0">
              <a:solidFill>
                <a:schemeClr val="tx1"/>
              </a:solidFill>
              <a:latin typeface="ＭＳ Ｐゴシック" panose="020B0600070205080204" pitchFamily="50" charset="-128"/>
              <a:ea typeface="ＭＳ Ｐゴシック" panose="020B0600070205080204" pitchFamily="50" charset="-128"/>
            </a:endParaRPr>
          </a:p>
        </p:txBody>
      </p:sp>
      <p:sp>
        <p:nvSpPr>
          <p:cNvPr id="28" name="角丸四角形吹き出し 27"/>
          <p:cNvSpPr/>
          <p:nvPr/>
        </p:nvSpPr>
        <p:spPr>
          <a:xfrm>
            <a:off x="2856408" y="3579220"/>
            <a:ext cx="1265288" cy="281675"/>
          </a:xfrm>
          <a:prstGeom prst="wedgeRoundRectCallout">
            <a:avLst>
              <a:gd name="adj1" fmla="val -104331"/>
              <a:gd name="adj2" fmla="val -91699"/>
              <a:gd name="adj3" fmla="val 16667"/>
            </a:avLst>
          </a:prstGeom>
          <a:solidFill>
            <a:srgbClr val="FFCCFF"/>
          </a:solidFill>
          <a:ln>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「本店」で固定</a:t>
            </a:r>
            <a:endParaRPr kumimoji="1" lang="ja-JP" altLang="en-US" sz="1050" dirty="0">
              <a:solidFill>
                <a:schemeClr val="tx1"/>
              </a:solidFill>
              <a:latin typeface="ＭＳ Ｐゴシック" panose="020B0600070205080204" pitchFamily="50" charset="-128"/>
              <a:ea typeface="ＭＳ Ｐゴシック" panose="020B0600070205080204" pitchFamily="50" charset="-128"/>
            </a:endParaRPr>
          </a:p>
        </p:txBody>
      </p:sp>
      <p:sp>
        <p:nvSpPr>
          <p:cNvPr id="29" name="角丸四角形吹き出し 28"/>
          <p:cNvSpPr/>
          <p:nvPr/>
        </p:nvSpPr>
        <p:spPr>
          <a:xfrm>
            <a:off x="2433779" y="5689143"/>
            <a:ext cx="1265288" cy="281675"/>
          </a:xfrm>
          <a:prstGeom prst="wedgeRoundRectCallout">
            <a:avLst>
              <a:gd name="adj1" fmla="val -87468"/>
              <a:gd name="adj2" fmla="val -64647"/>
              <a:gd name="adj3" fmla="val 16667"/>
            </a:avLst>
          </a:prstGeom>
          <a:solidFill>
            <a:srgbClr val="FFCCFF"/>
          </a:solidFill>
          <a:ln>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「本店」で固定</a:t>
            </a:r>
            <a:endParaRPr kumimoji="1" lang="ja-JP" altLang="en-US" sz="1050" dirty="0">
              <a:solidFill>
                <a:schemeClr val="tx1"/>
              </a:solidFill>
              <a:latin typeface="ＭＳ Ｐゴシック" panose="020B0600070205080204" pitchFamily="50" charset="-128"/>
              <a:ea typeface="ＭＳ Ｐゴシック" panose="020B0600070205080204" pitchFamily="50" charset="-128"/>
            </a:endParaRPr>
          </a:p>
        </p:txBody>
      </p:sp>
      <p:sp>
        <p:nvSpPr>
          <p:cNvPr id="30" name="角丸四角形吹き出し 29"/>
          <p:cNvSpPr/>
          <p:nvPr/>
        </p:nvSpPr>
        <p:spPr>
          <a:xfrm>
            <a:off x="2039840" y="4749630"/>
            <a:ext cx="1382724" cy="281675"/>
          </a:xfrm>
          <a:prstGeom prst="wedgeRoundRectCallout">
            <a:avLst>
              <a:gd name="adj1" fmla="val -55756"/>
              <a:gd name="adj2" fmla="val 132837"/>
              <a:gd name="adj3" fmla="val 16667"/>
            </a:avLst>
          </a:prstGeom>
          <a:solidFill>
            <a:srgbClr val="FFCCFF"/>
          </a:solidFill>
          <a:ln>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ja-JP" altLang="en-US" sz="1100" dirty="0" smtClean="0">
                <a:solidFill>
                  <a:schemeClr val="tx1"/>
                </a:solidFill>
                <a:latin typeface="ＭＳ Ｐゴシック" panose="020B0600070205080204" pitchFamily="50" charset="-128"/>
                <a:ea typeface="ＭＳ Ｐゴシック" panose="020B0600070205080204" pitchFamily="50" charset="-128"/>
              </a:rPr>
              <a:t>主たる事務所は</a:t>
            </a:r>
            <a:r>
              <a:rPr kumimoji="1" lang="en-US" altLang="ja-JP" sz="1100" dirty="0" smtClean="0">
                <a:solidFill>
                  <a:schemeClr val="tx1"/>
                </a:solidFill>
                <a:latin typeface="ＭＳ Ｐゴシック" panose="020B0600070205080204" pitchFamily="50" charset="-128"/>
                <a:ea typeface="ＭＳ Ｐゴシック" panose="020B0600070205080204" pitchFamily="50" charset="-128"/>
              </a:rPr>
              <a:t>…</a:t>
            </a:r>
            <a:endParaRPr kumimoji="1" lang="ja-JP" altLang="en-US" sz="1100"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42923132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テキスト ボックス 2"/>
          <p:cNvSpPr txBox="1"/>
          <p:nvPr/>
        </p:nvSpPr>
        <p:spPr>
          <a:xfrm>
            <a:off x="183014" y="1161151"/>
            <a:ext cx="6647974" cy="307777"/>
          </a:xfrm>
          <a:prstGeom prst="rect">
            <a:avLst/>
          </a:prstGeom>
          <a:noFill/>
        </p:spPr>
        <p:txBody>
          <a:bodyPr wrap="none" rtlCol="0">
            <a:spAutoFit/>
          </a:bodyPr>
          <a:lstStyle/>
          <a:p>
            <a:r>
              <a:rPr kumimoji="1" lang="ja-JP" altLang="en-US" sz="1400" dirty="0" smtClean="0">
                <a:latin typeface="メイリオ" panose="020B0604030504040204" pitchFamily="50" charset="-128"/>
                <a:ea typeface="メイリオ" panose="020B0604030504040204" pitchFamily="50" charset="-128"/>
              </a:rPr>
              <a:t>□家賃、敷金、共益費その他の金銭専用口座と自己の固有財産専用口座を区分</a:t>
            </a:r>
            <a:endParaRPr kumimoji="1" lang="ja-JP" altLang="en-US" sz="1400" dirty="0">
              <a:latin typeface="メイリオ" panose="020B0604030504040204" pitchFamily="50" charset="-128"/>
              <a:ea typeface="メイリオ" panose="020B0604030504040204" pitchFamily="50" charset="-128"/>
            </a:endParaRPr>
          </a:p>
        </p:txBody>
      </p:sp>
      <p:sp>
        <p:nvSpPr>
          <p:cNvPr id="4" name="テキスト ボックス 3"/>
          <p:cNvSpPr txBox="1"/>
          <p:nvPr/>
        </p:nvSpPr>
        <p:spPr>
          <a:xfrm>
            <a:off x="107155" y="3059832"/>
            <a:ext cx="6614687" cy="954107"/>
          </a:xfrm>
          <a:prstGeom prst="rect">
            <a:avLst/>
          </a:prstGeom>
          <a:solidFill>
            <a:srgbClr val="FFFF99"/>
          </a:solidFill>
        </p:spPr>
        <p:txBody>
          <a:bodyPr wrap="square" rtlCol="0">
            <a:spAutoFit/>
          </a:bodyPr>
          <a:lstStyle/>
          <a:p>
            <a:r>
              <a:rPr kumimoji="1" lang="ja-JP" altLang="en-US" sz="1400" dirty="0" smtClean="0">
                <a:latin typeface="メイリオ" panose="020B0604030504040204" pitchFamily="50" charset="-128"/>
                <a:ea typeface="メイリオ" panose="020B0604030504040204" pitchFamily="50" charset="-128"/>
              </a:rPr>
              <a:t>よくある間違い</a:t>
            </a:r>
            <a:endParaRPr kumimoji="1" lang="en-US" altLang="ja-JP" sz="1400" dirty="0" smtClean="0">
              <a:latin typeface="メイリオ" panose="020B0604030504040204" pitchFamily="50" charset="-128"/>
              <a:ea typeface="メイリオ" panose="020B0604030504040204" pitchFamily="50" charset="-128"/>
            </a:endParaRPr>
          </a:p>
          <a:p>
            <a:r>
              <a:rPr kumimoji="1" lang="ja-JP" altLang="en-US" sz="1400" dirty="0" smtClean="0">
                <a:latin typeface="メイリオ" panose="020B0604030504040204" pitchFamily="50" charset="-128"/>
                <a:ea typeface="メイリオ" panose="020B0604030504040204" pitchFamily="50" charset="-128"/>
              </a:rPr>
              <a:t>・家賃等管理をしているにも関わらず、この２つにチェックが入っていない。</a:t>
            </a:r>
            <a:endParaRPr kumimoji="1" lang="en-US" altLang="ja-JP" sz="1400" dirty="0" smtClean="0">
              <a:latin typeface="メイリオ" panose="020B0604030504040204" pitchFamily="50" charset="-128"/>
              <a:ea typeface="メイリオ" panose="020B0604030504040204" pitchFamily="50" charset="-128"/>
            </a:endParaRPr>
          </a:p>
          <a:p>
            <a:r>
              <a:rPr kumimoji="1" lang="ja-JP" altLang="en-US" sz="1400" dirty="0" smtClean="0">
                <a:latin typeface="メイリオ" panose="020B0604030504040204" pitchFamily="50" charset="-128"/>
                <a:ea typeface="メイリオ" panose="020B0604030504040204" pitchFamily="50" charset="-128"/>
              </a:rPr>
              <a:t>・家賃等管理をしているにも関わらず、片方にだけチェックが入っている。</a:t>
            </a:r>
            <a:endParaRPr kumimoji="1" lang="en-US" altLang="ja-JP" sz="1400" dirty="0" smtClean="0">
              <a:latin typeface="メイリオ" panose="020B0604030504040204" pitchFamily="50" charset="-128"/>
              <a:ea typeface="メイリオ" panose="020B0604030504040204" pitchFamily="50" charset="-128"/>
            </a:endParaRPr>
          </a:p>
          <a:p>
            <a:r>
              <a:rPr kumimoji="1" lang="ja-JP" altLang="en-US" sz="1400" dirty="0" smtClean="0">
                <a:latin typeface="メイリオ" panose="020B0604030504040204" pitchFamily="50" charset="-128"/>
                <a:ea typeface="メイリオ" panose="020B0604030504040204" pitchFamily="50" charset="-128"/>
              </a:rPr>
              <a:t>・（管理実績がないため）どこにもチェックをいれていない</a:t>
            </a:r>
            <a:endParaRPr kumimoji="1" lang="ja-JP" altLang="en-US" sz="1400" dirty="0">
              <a:latin typeface="メイリオ" panose="020B0604030504040204" pitchFamily="50" charset="-128"/>
              <a:ea typeface="メイリオ" panose="020B0604030504040204" pitchFamily="50" charset="-128"/>
            </a:endParaRPr>
          </a:p>
        </p:txBody>
      </p:sp>
      <p:sp>
        <p:nvSpPr>
          <p:cNvPr id="5" name="テキスト ボックス 4"/>
          <p:cNvSpPr txBox="1"/>
          <p:nvPr/>
        </p:nvSpPr>
        <p:spPr>
          <a:xfrm>
            <a:off x="183014" y="1412536"/>
            <a:ext cx="5750292" cy="307777"/>
          </a:xfrm>
          <a:prstGeom prst="rect">
            <a:avLst/>
          </a:prstGeom>
          <a:noFill/>
        </p:spPr>
        <p:txBody>
          <a:bodyPr wrap="none" rtlCol="0">
            <a:spAutoFit/>
          </a:bodyPr>
          <a:lstStyle/>
          <a:p>
            <a:r>
              <a:rPr kumimoji="1" lang="ja-JP" altLang="en-US" sz="1400" dirty="0" smtClean="0">
                <a:latin typeface="メイリオ" panose="020B0604030504040204" pitchFamily="50" charset="-128"/>
                <a:ea typeface="メイリオ" panose="020B0604030504040204" pitchFamily="50" charset="-128"/>
              </a:rPr>
              <a:t>□自己の帳簿（電磁的記録を含む）により管理受託契約ごとに区分</a:t>
            </a:r>
            <a:endParaRPr kumimoji="1" lang="ja-JP" altLang="en-US" sz="1400" dirty="0">
              <a:latin typeface="メイリオ" panose="020B0604030504040204" pitchFamily="50" charset="-128"/>
              <a:ea typeface="メイリオ" panose="020B0604030504040204" pitchFamily="50" charset="-128"/>
            </a:endParaRPr>
          </a:p>
        </p:txBody>
      </p:sp>
      <p:sp>
        <p:nvSpPr>
          <p:cNvPr id="6" name="テキスト ボックス 5"/>
          <p:cNvSpPr txBox="1"/>
          <p:nvPr/>
        </p:nvSpPr>
        <p:spPr>
          <a:xfrm>
            <a:off x="183014" y="1717979"/>
            <a:ext cx="6529631" cy="1015663"/>
          </a:xfrm>
          <a:prstGeom prst="rect">
            <a:avLst/>
          </a:prstGeom>
          <a:noFill/>
        </p:spPr>
        <p:txBody>
          <a:bodyPr wrap="square" rtlCol="0">
            <a:spAutoFit/>
          </a:bodyPr>
          <a:lstStyle/>
          <a:p>
            <a:r>
              <a:rPr kumimoji="1" lang="ja-JP" altLang="en-US" sz="1200" dirty="0" smtClean="0">
                <a:latin typeface="メイリオ" panose="020B0604030504040204" pitchFamily="50" charset="-128"/>
                <a:ea typeface="メイリオ" panose="020B0604030504040204" pitchFamily="50" charset="-128"/>
              </a:rPr>
              <a:t>・家賃等管理をしている場合は、この２つにチェックをしてください。</a:t>
            </a:r>
            <a:endParaRPr kumimoji="1" lang="en-US" altLang="ja-JP" sz="1200" dirty="0" smtClean="0">
              <a:latin typeface="メイリオ" panose="020B0604030504040204" pitchFamily="50" charset="-128"/>
              <a:ea typeface="メイリオ" panose="020B0604030504040204" pitchFamily="50" charset="-128"/>
            </a:endParaRPr>
          </a:p>
          <a:p>
            <a:r>
              <a:rPr kumimoji="1" lang="ja-JP" altLang="en-US" sz="1200" dirty="0" smtClean="0">
                <a:latin typeface="メイリオ" panose="020B0604030504040204" pitchFamily="50" charset="-128"/>
                <a:ea typeface="メイリオ" panose="020B0604030504040204" pitchFamily="50" charset="-128"/>
              </a:rPr>
              <a:t>・この２つの管理方法は法令で定められた方法であるため、実施していない場合は登録する事ができません。実施していない場合は、実施していただいた上で申請をしてください。</a:t>
            </a:r>
            <a:endParaRPr kumimoji="1" lang="en-US" altLang="ja-JP" sz="1200" dirty="0" smtClean="0">
              <a:latin typeface="メイリオ" panose="020B0604030504040204" pitchFamily="50" charset="-128"/>
              <a:ea typeface="メイリオ" panose="020B0604030504040204" pitchFamily="50" charset="-128"/>
            </a:endParaRPr>
          </a:p>
          <a:p>
            <a:r>
              <a:rPr kumimoji="1" lang="ja-JP" altLang="en-US" sz="1200" dirty="0" smtClean="0">
                <a:latin typeface="メイリオ" panose="020B0604030504040204" pitchFamily="50" charset="-128"/>
                <a:ea typeface="メイリオ" panose="020B0604030504040204" pitchFamily="50" charset="-128"/>
              </a:rPr>
              <a:t>・管理物件がない場合であっても、（今後実施する予定という意味で）</a:t>
            </a:r>
            <a:endParaRPr kumimoji="1" lang="en-US" altLang="ja-JP" sz="1200" dirty="0" smtClean="0">
              <a:latin typeface="メイリオ" panose="020B0604030504040204" pitchFamily="50" charset="-128"/>
              <a:ea typeface="メイリオ" panose="020B0604030504040204" pitchFamily="50" charset="-128"/>
            </a:endParaRPr>
          </a:p>
          <a:p>
            <a:r>
              <a:rPr kumimoji="1" lang="ja-JP" altLang="en-US" sz="1200" dirty="0" smtClean="0">
                <a:latin typeface="メイリオ" panose="020B0604030504040204" pitchFamily="50" charset="-128"/>
                <a:ea typeface="メイリオ" panose="020B0604030504040204" pitchFamily="50" charset="-128"/>
              </a:rPr>
              <a:t>チェックしてください。</a:t>
            </a:r>
            <a:endParaRPr kumimoji="1" lang="ja-JP" altLang="en-US" sz="1200" dirty="0">
              <a:latin typeface="メイリオ" panose="020B0604030504040204" pitchFamily="50" charset="-128"/>
              <a:ea typeface="メイリオ" panose="020B0604030504040204" pitchFamily="50" charset="-128"/>
            </a:endParaRPr>
          </a:p>
        </p:txBody>
      </p:sp>
      <p:sp>
        <p:nvSpPr>
          <p:cNvPr id="7" name="テキスト ボックス 6"/>
          <p:cNvSpPr txBox="1"/>
          <p:nvPr/>
        </p:nvSpPr>
        <p:spPr>
          <a:xfrm>
            <a:off x="-4539" y="35496"/>
            <a:ext cx="6862539" cy="830997"/>
          </a:xfrm>
          <a:prstGeom prst="rect">
            <a:avLst/>
          </a:prstGeom>
          <a:solidFill>
            <a:schemeClr val="accent5"/>
          </a:solidFill>
        </p:spPr>
        <p:txBody>
          <a:bodyPr wrap="square" rtlCol="0">
            <a:spAutoFit/>
          </a:bodyPr>
          <a:lstStyle/>
          <a:p>
            <a:r>
              <a:rPr kumimoji="1" lang="ja-JP" altLang="en-US" sz="2400" dirty="0" smtClean="0">
                <a:solidFill>
                  <a:schemeClr val="bg1"/>
                </a:solidFill>
                <a:latin typeface="メイリオ" panose="020B0604030504040204" pitchFamily="50" charset="-128"/>
                <a:ea typeface="メイリオ" panose="020B0604030504040204" pitchFamily="50" charset="-128"/>
              </a:rPr>
              <a:t>③「業務の状況に関する書面」</a:t>
            </a:r>
            <a:endParaRPr kumimoji="1" lang="en-US" altLang="ja-JP" sz="2400" dirty="0" smtClean="0">
              <a:solidFill>
                <a:schemeClr val="bg1"/>
              </a:solidFill>
              <a:latin typeface="メイリオ" panose="020B0604030504040204" pitchFamily="50" charset="-128"/>
              <a:ea typeface="メイリオ" panose="020B0604030504040204" pitchFamily="50" charset="-128"/>
            </a:endParaRPr>
          </a:p>
          <a:p>
            <a:r>
              <a:rPr kumimoji="1" lang="ja-JP" altLang="en-US" sz="2400" dirty="0" smtClean="0">
                <a:solidFill>
                  <a:schemeClr val="bg1"/>
                </a:solidFill>
                <a:latin typeface="メイリオ" panose="020B0604030504040204" pitchFamily="50" charset="-128"/>
                <a:ea typeface="メイリオ" panose="020B0604030504040204" pitchFamily="50" charset="-128"/>
              </a:rPr>
              <a:t>　　２．財産の分別管理の状況欄　について</a:t>
            </a:r>
            <a:endParaRPr kumimoji="1" lang="ja-JP" altLang="en-US" sz="2400" dirty="0">
              <a:solidFill>
                <a:schemeClr val="bg1"/>
              </a:solidFill>
              <a:latin typeface="メイリオ" panose="020B0604030504040204" pitchFamily="50" charset="-128"/>
              <a:ea typeface="メイリオ" panose="020B0604030504040204" pitchFamily="50" charset="-128"/>
            </a:endParaRPr>
          </a:p>
        </p:txBody>
      </p:sp>
      <p:sp>
        <p:nvSpPr>
          <p:cNvPr id="8" name="正方形/長方形 7"/>
          <p:cNvSpPr/>
          <p:nvPr/>
        </p:nvSpPr>
        <p:spPr>
          <a:xfrm>
            <a:off x="84902" y="1074894"/>
            <a:ext cx="6636941" cy="176891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図 8"/>
          <p:cNvPicPr>
            <a:picLocks noChangeAspect="1"/>
          </p:cNvPicPr>
          <p:nvPr/>
        </p:nvPicPr>
        <p:blipFill rotWithShape="1">
          <a:blip r:embed="rId2"/>
          <a:srcRect l="35057" t="61811" r="10153" b="10626"/>
          <a:stretch/>
        </p:blipFill>
        <p:spPr>
          <a:xfrm>
            <a:off x="192212" y="4499992"/>
            <a:ext cx="4244900" cy="1200577"/>
          </a:xfrm>
          <a:prstGeom prst="rect">
            <a:avLst/>
          </a:prstGeom>
          <a:ln>
            <a:solidFill>
              <a:schemeClr val="tx1"/>
            </a:solidFill>
          </a:ln>
        </p:spPr>
      </p:pic>
      <p:pic>
        <p:nvPicPr>
          <p:cNvPr id="10" name="図 9"/>
          <p:cNvPicPr>
            <a:picLocks noChangeAspect="1"/>
          </p:cNvPicPr>
          <p:nvPr/>
        </p:nvPicPr>
        <p:blipFill rotWithShape="1">
          <a:blip r:embed="rId3"/>
          <a:srcRect l="2855" t="30313" r="44465" b="35235"/>
          <a:stretch/>
        </p:blipFill>
        <p:spPr>
          <a:xfrm>
            <a:off x="192212" y="6989381"/>
            <a:ext cx="4000688" cy="1471051"/>
          </a:xfrm>
          <a:prstGeom prst="rect">
            <a:avLst/>
          </a:prstGeom>
          <a:ln>
            <a:solidFill>
              <a:schemeClr val="tx1"/>
            </a:solidFill>
          </a:ln>
        </p:spPr>
      </p:pic>
      <p:sp>
        <p:nvSpPr>
          <p:cNvPr id="11" name="テキスト ボックス 10"/>
          <p:cNvSpPr txBox="1"/>
          <p:nvPr/>
        </p:nvSpPr>
        <p:spPr>
          <a:xfrm>
            <a:off x="-4539" y="4211960"/>
            <a:ext cx="1800493" cy="307777"/>
          </a:xfrm>
          <a:prstGeom prst="rect">
            <a:avLst/>
          </a:prstGeom>
          <a:noFill/>
        </p:spPr>
        <p:txBody>
          <a:bodyPr wrap="none" rtlCol="0">
            <a:spAutoFit/>
          </a:bodyPr>
          <a:lstStyle/>
          <a:p>
            <a:r>
              <a:rPr kumimoji="1" lang="ja-JP" altLang="en-US" sz="1400" dirty="0" smtClean="0">
                <a:latin typeface="メイリオ" panose="020B0604030504040204" pitchFamily="50" charset="-128"/>
                <a:ea typeface="メイリオ" panose="020B0604030504040204" pitchFamily="50" charset="-128"/>
              </a:rPr>
              <a:t>（電子申請の場合）</a:t>
            </a:r>
            <a:endParaRPr kumimoji="1" lang="ja-JP" altLang="en-US" sz="1400" dirty="0">
              <a:latin typeface="メイリオ" panose="020B0604030504040204" pitchFamily="50" charset="-128"/>
              <a:ea typeface="メイリオ" panose="020B0604030504040204" pitchFamily="50" charset="-128"/>
            </a:endParaRPr>
          </a:p>
        </p:txBody>
      </p:sp>
      <p:sp>
        <p:nvSpPr>
          <p:cNvPr id="12" name="テキスト ボックス 11"/>
          <p:cNvSpPr txBox="1"/>
          <p:nvPr/>
        </p:nvSpPr>
        <p:spPr>
          <a:xfrm>
            <a:off x="0" y="6681604"/>
            <a:ext cx="1800493" cy="307777"/>
          </a:xfrm>
          <a:prstGeom prst="rect">
            <a:avLst/>
          </a:prstGeom>
          <a:noFill/>
        </p:spPr>
        <p:txBody>
          <a:bodyPr wrap="none" rtlCol="0">
            <a:spAutoFit/>
          </a:bodyPr>
          <a:lstStyle/>
          <a:p>
            <a:r>
              <a:rPr kumimoji="1" lang="ja-JP" altLang="en-US" sz="1400" dirty="0" smtClean="0">
                <a:latin typeface="メイリオ" panose="020B0604030504040204" pitchFamily="50" charset="-128"/>
                <a:ea typeface="メイリオ" panose="020B0604030504040204" pitchFamily="50" charset="-128"/>
              </a:rPr>
              <a:t>（書面申請の場合）</a:t>
            </a:r>
            <a:endParaRPr kumimoji="1" lang="ja-JP" altLang="en-US" sz="1400" dirty="0">
              <a:latin typeface="メイリオ" panose="020B0604030504040204" pitchFamily="50" charset="-128"/>
              <a:ea typeface="メイリオ" panose="020B0604030504040204" pitchFamily="50" charset="-128"/>
            </a:endParaRPr>
          </a:p>
        </p:txBody>
      </p:sp>
      <p:sp>
        <p:nvSpPr>
          <p:cNvPr id="13" name="角丸四角形吹き出し 12"/>
          <p:cNvSpPr/>
          <p:nvPr/>
        </p:nvSpPr>
        <p:spPr>
          <a:xfrm>
            <a:off x="4797152" y="4282578"/>
            <a:ext cx="1382724" cy="927680"/>
          </a:xfrm>
          <a:prstGeom prst="wedgeRoundRectCallout">
            <a:avLst>
              <a:gd name="adj1" fmla="val -76651"/>
              <a:gd name="adj2" fmla="val 24185"/>
              <a:gd name="adj3" fmla="val 16667"/>
            </a:avLst>
          </a:prstGeom>
          <a:solidFill>
            <a:srgbClr val="FFCCFF"/>
          </a:solidFill>
          <a:ln>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kumimoji="1" lang="ja-JP" altLang="en-US" sz="1100" u="sng" dirty="0" smtClean="0">
                <a:solidFill>
                  <a:schemeClr val="tx1"/>
                </a:solidFill>
                <a:latin typeface="ＭＳ Ｐゴシック" panose="020B0600070205080204" pitchFamily="50" charset="-128"/>
                <a:ea typeface="ＭＳ Ｐゴシック" panose="020B0600070205080204" pitchFamily="50" charset="-128"/>
              </a:rPr>
              <a:t>家賃等を管理している場合</a:t>
            </a:r>
            <a:r>
              <a:rPr kumimoji="1" lang="ja-JP" altLang="en-US" sz="1100" dirty="0" smtClean="0">
                <a:solidFill>
                  <a:schemeClr val="tx1"/>
                </a:solidFill>
                <a:latin typeface="ＭＳ Ｐゴシック" panose="020B0600070205080204" pitchFamily="50" charset="-128"/>
                <a:ea typeface="ＭＳ Ｐゴシック" panose="020B0600070205080204" pitchFamily="50" charset="-128"/>
              </a:rPr>
              <a:t>は、</a:t>
            </a:r>
            <a:endParaRPr kumimoji="1" lang="en-US" altLang="ja-JP" sz="1100" dirty="0" smtClean="0">
              <a:solidFill>
                <a:schemeClr val="tx1"/>
              </a:solidFill>
              <a:latin typeface="ＭＳ Ｐゴシック" panose="020B0600070205080204" pitchFamily="50" charset="-128"/>
              <a:ea typeface="ＭＳ Ｐゴシック" panose="020B0600070205080204" pitchFamily="50" charset="-128"/>
            </a:endParaRPr>
          </a:p>
          <a:p>
            <a:r>
              <a:rPr kumimoji="1" lang="ja-JP" altLang="en-US" sz="1100" dirty="0" smtClean="0">
                <a:solidFill>
                  <a:schemeClr val="tx1"/>
                </a:solidFill>
                <a:latin typeface="ＭＳ Ｐゴシック" panose="020B0600070205080204" pitchFamily="50" charset="-128"/>
                <a:ea typeface="ＭＳ Ｐゴシック" panose="020B0600070205080204" pitchFamily="50" charset="-128"/>
              </a:rPr>
              <a:t>この２つには必ずチェックが入ります</a:t>
            </a:r>
            <a:endParaRPr kumimoji="1" lang="ja-JP" altLang="en-US" sz="1100" dirty="0">
              <a:solidFill>
                <a:schemeClr val="tx1"/>
              </a:solidFill>
              <a:latin typeface="ＭＳ Ｐゴシック" panose="020B0600070205080204" pitchFamily="50" charset="-128"/>
              <a:ea typeface="ＭＳ Ｐゴシック" panose="020B0600070205080204" pitchFamily="50" charset="-128"/>
            </a:endParaRPr>
          </a:p>
        </p:txBody>
      </p:sp>
      <p:sp>
        <p:nvSpPr>
          <p:cNvPr id="16" name="右大かっこ 15"/>
          <p:cNvSpPr/>
          <p:nvPr/>
        </p:nvSpPr>
        <p:spPr>
          <a:xfrm>
            <a:off x="4257092" y="4746418"/>
            <a:ext cx="108012" cy="354474"/>
          </a:xfrm>
          <a:prstGeom prst="rightBracket">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7" name="右大かっこ 16"/>
          <p:cNvSpPr/>
          <p:nvPr/>
        </p:nvSpPr>
        <p:spPr>
          <a:xfrm>
            <a:off x="3968998" y="7325218"/>
            <a:ext cx="108012" cy="354474"/>
          </a:xfrm>
          <a:prstGeom prst="rightBracket">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9" name="角丸四角形吹き出し 18"/>
          <p:cNvSpPr/>
          <p:nvPr/>
        </p:nvSpPr>
        <p:spPr>
          <a:xfrm>
            <a:off x="4653136" y="6797226"/>
            <a:ext cx="1382724" cy="927680"/>
          </a:xfrm>
          <a:prstGeom prst="wedgeRoundRectCallout">
            <a:avLst>
              <a:gd name="adj1" fmla="val -82621"/>
              <a:gd name="adj2" fmla="val 24869"/>
              <a:gd name="adj3" fmla="val 16667"/>
            </a:avLst>
          </a:prstGeom>
          <a:solidFill>
            <a:srgbClr val="FFCCFF"/>
          </a:solidFill>
          <a:ln>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kumimoji="1" lang="ja-JP" altLang="en-US" sz="1100" u="sng" dirty="0" smtClean="0">
                <a:solidFill>
                  <a:schemeClr val="tx1"/>
                </a:solidFill>
                <a:latin typeface="ＭＳ Ｐゴシック" panose="020B0600070205080204" pitchFamily="50" charset="-128"/>
                <a:ea typeface="ＭＳ Ｐゴシック" panose="020B0600070205080204" pitchFamily="50" charset="-128"/>
              </a:rPr>
              <a:t>家賃等を管理している場合</a:t>
            </a:r>
            <a:r>
              <a:rPr kumimoji="1" lang="ja-JP" altLang="en-US" sz="1100" dirty="0" smtClean="0">
                <a:solidFill>
                  <a:schemeClr val="tx1"/>
                </a:solidFill>
                <a:latin typeface="ＭＳ Ｐゴシック" panose="020B0600070205080204" pitchFamily="50" charset="-128"/>
                <a:ea typeface="ＭＳ Ｐゴシック" panose="020B0600070205080204" pitchFamily="50" charset="-128"/>
              </a:rPr>
              <a:t>は、</a:t>
            </a:r>
            <a:endParaRPr kumimoji="1" lang="en-US" altLang="ja-JP" sz="1100" dirty="0" smtClean="0">
              <a:solidFill>
                <a:schemeClr val="tx1"/>
              </a:solidFill>
              <a:latin typeface="ＭＳ Ｐゴシック" panose="020B0600070205080204" pitchFamily="50" charset="-128"/>
              <a:ea typeface="ＭＳ Ｐゴシック" panose="020B0600070205080204" pitchFamily="50" charset="-128"/>
            </a:endParaRPr>
          </a:p>
          <a:p>
            <a:r>
              <a:rPr kumimoji="1" lang="ja-JP" altLang="en-US" sz="1100" dirty="0" smtClean="0">
                <a:solidFill>
                  <a:schemeClr val="tx1"/>
                </a:solidFill>
                <a:latin typeface="ＭＳ Ｐゴシック" panose="020B0600070205080204" pitchFamily="50" charset="-128"/>
                <a:ea typeface="ＭＳ Ｐゴシック" panose="020B0600070205080204" pitchFamily="50" charset="-128"/>
              </a:rPr>
              <a:t>この２つには必ずチェックが入ります</a:t>
            </a:r>
            <a:endParaRPr kumimoji="1" lang="ja-JP" altLang="en-US" sz="1100" dirty="0">
              <a:solidFill>
                <a:schemeClr val="tx1"/>
              </a:solidFill>
              <a:latin typeface="ＭＳ Ｐゴシック" panose="020B0600070205080204" pitchFamily="50" charset="-128"/>
              <a:ea typeface="ＭＳ Ｐゴシック" panose="020B0600070205080204" pitchFamily="50" charset="-128"/>
            </a:endParaRPr>
          </a:p>
        </p:txBody>
      </p:sp>
      <p:sp>
        <p:nvSpPr>
          <p:cNvPr id="20" name="角丸四角形吹き出し 19"/>
          <p:cNvSpPr/>
          <p:nvPr/>
        </p:nvSpPr>
        <p:spPr>
          <a:xfrm>
            <a:off x="4818541" y="5337982"/>
            <a:ext cx="1886780" cy="1125174"/>
          </a:xfrm>
          <a:prstGeom prst="wedgeRoundRectCallout">
            <a:avLst>
              <a:gd name="adj1" fmla="val -86695"/>
              <a:gd name="adj2" fmla="val -55379"/>
              <a:gd name="adj3" fmla="val 16667"/>
            </a:avLst>
          </a:prstGeom>
          <a:solidFill>
            <a:srgbClr val="FFCCFF"/>
          </a:solidFill>
          <a:ln>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kumimoji="1" lang="ja-JP" altLang="en-US" sz="1100" dirty="0" smtClean="0">
                <a:solidFill>
                  <a:schemeClr val="tx1"/>
                </a:solidFill>
                <a:latin typeface="ＭＳ Ｐゴシック" panose="020B0600070205080204" pitchFamily="50" charset="-128"/>
                <a:ea typeface="ＭＳ Ｐゴシック" panose="020B0600070205080204" pitchFamily="50" charset="-128"/>
              </a:rPr>
              <a:t>管理物件があるものの、家賃等管理を行っていない場合はここにチェック</a:t>
            </a:r>
            <a:endParaRPr kumimoji="1" lang="en-US" altLang="ja-JP" sz="1100" dirty="0" smtClean="0">
              <a:solidFill>
                <a:schemeClr val="tx1"/>
              </a:solidFill>
              <a:latin typeface="ＭＳ Ｐゴシック" panose="020B0600070205080204" pitchFamily="50" charset="-128"/>
              <a:ea typeface="ＭＳ Ｐゴシック" panose="020B0600070205080204" pitchFamily="50" charset="-128"/>
            </a:endParaRPr>
          </a:p>
          <a:p>
            <a:r>
              <a:rPr kumimoji="1" lang="en-US" altLang="ja-JP" sz="900" dirty="0" smtClean="0">
                <a:solidFill>
                  <a:srgbClr val="FF0000"/>
                </a:solidFill>
                <a:latin typeface="ＭＳ Ｐゴシック" panose="020B0600070205080204" pitchFamily="50" charset="-128"/>
                <a:ea typeface="ＭＳ Ｐゴシック" panose="020B0600070205080204" pitchFamily="50" charset="-128"/>
              </a:rPr>
              <a:t>※</a:t>
            </a:r>
            <a:r>
              <a:rPr kumimoji="1" lang="ja-JP" altLang="en-US" sz="900" dirty="0" smtClean="0">
                <a:solidFill>
                  <a:srgbClr val="FF0000"/>
                </a:solidFill>
                <a:latin typeface="ＭＳ Ｐゴシック" panose="020B0600070205080204" pitchFamily="50" charset="-128"/>
                <a:ea typeface="ＭＳ Ｐゴシック" panose="020B0600070205080204" pitchFamily="50" charset="-128"/>
              </a:rPr>
              <a:t>管理物件がない場合は、「将来の予定」という意味で上２つにチェックが必要です。</a:t>
            </a:r>
            <a:endParaRPr kumimoji="1" lang="ja-JP" altLang="en-US" sz="900" dirty="0">
              <a:solidFill>
                <a:srgbClr val="FF0000"/>
              </a:solidFill>
              <a:latin typeface="ＭＳ Ｐゴシック" panose="020B0600070205080204" pitchFamily="50" charset="-128"/>
              <a:ea typeface="ＭＳ Ｐゴシック" panose="020B0600070205080204" pitchFamily="50" charset="-128"/>
            </a:endParaRPr>
          </a:p>
        </p:txBody>
      </p:sp>
      <p:sp>
        <p:nvSpPr>
          <p:cNvPr id="22" name="角丸四角形吹き出し 21"/>
          <p:cNvSpPr/>
          <p:nvPr/>
        </p:nvSpPr>
        <p:spPr>
          <a:xfrm>
            <a:off x="4545124" y="7897845"/>
            <a:ext cx="1886780" cy="1125174"/>
          </a:xfrm>
          <a:prstGeom prst="wedgeRoundRectCallout">
            <a:avLst>
              <a:gd name="adj1" fmla="val -79627"/>
              <a:gd name="adj2" fmla="val -51711"/>
              <a:gd name="adj3" fmla="val 16667"/>
            </a:avLst>
          </a:prstGeom>
          <a:solidFill>
            <a:srgbClr val="FFCCFF"/>
          </a:solidFill>
          <a:ln>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kumimoji="1" lang="ja-JP" altLang="en-US" sz="1100" dirty="0" smtClean="0">
                <a:solidFill>
                  <a:schemeClr val="tx1"/>
                </a:solidFill>
                <a:latin typeface="ＭＳ Ｐゴシック" panose="020B0600070205080204" pitchFamily="50" charset="-128"/>
                <a:ea typeface="ＭＳ Ｐゴシック" panose="020B0600070205080204" pitchFamily="50" charset="-128"/>
              </a:rPr>
              <a:t>管理物件があるものの、家賃等管理を行っていない場合はここにチェック</a:t>
            </a:r>
            <a:endParaRPr kumimoji="1" lang="en-US" altLang="ja-JP" sz="1100" dirty="0" smtClean="0">
              <a:solidFill>
                <a:schemeClr val="tx1"/>
              </a:solidFill>
              <a:latin typeface="ＭＳ Ｐゴシック" panose="020B0600070205080204" pitchFamily="50" charset="-128"/>
              <a:ea typeface="ＭＳ Ｐゴシック" panose="020B0600070205080204" pitchFamily="50" charset="-128"/>
            </a:endParaRPr>
          </a:p>
          <a:p>
            <a:r>
              <a:rPr kumimoji="1" lang="en-US" altLang="ja-JP" sz="900" dirty="0" smtClean="0">
                <a:solidFill>
                  <a:srgbClr val="FF0000"/>
                </a:solidFill>
                <a:latin typeface="ＭＳ Ｐゴシック" panose="020B0600070205080204" pitchFamily="50" charset="-128"/>
                <a:ea typeface="ＭＳ Ｐゴシック" panose="020B0600070205080204" pitchFamily="50" charset="-128"/>
              </a:rPr>
              <a:t>※</a:t>
            </a:r>
            <a:r>
              <a:rPr kumimoji="1" lang="ja-JP" altLang="en-US" sz="900" dirty="0" smtClean="0">
                <a:solidFill>
                  <a:srgbClr val="FF0000"/>
                </a:solidFill>
                <a:latin typeface="ＭＳ Ｐゴシック" panose="020B0600070205080204" pitchFamily="50" charset="-128"/>
                <a:ea typeface="ＭＳ Ｐゴシック" panose="020B0600070205080204" pitchFamily="50" charset="-128"/>
              </a:rPr>
              <a:t>管理物件がない場合は、「将来の予定」という意味で上２つにチェックが必要です。</a:t>
            </a:r>
            <a:endParaRPr kumimoji="1" lang="ja-JP" altLang="en-US" sz="900" dirty="0">
              <a:solidFill>
                <a:srgbClr val="FF0000"/>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7790407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 name="正方形/長方形 26"/>
          <p:cNvSpPr/>
          <p:nvPr/>
        </p:nvSpPr>
        <p:spPr>
          <a:xfrm>
            <a:off x="116632" y="832198"/>
            <a:ext cx="6636941" cy="113588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116631" y="2266893"/>
            <a:ext cx="6636941" cy="738664"/>
          </a:xfrm>
          <a:prstGeom prst="rect">
            <a:avLst/>
          </a:prstGeom>
          <a:solidFill>
            <a:srgbClr val="FFFF99"/>
          </a:solidFill>
        </p:spPr>
        <p:txBody>
          <a:bodyPr wrap="square" rtlCol="0">
            <a:spAutoFit/>
          </a:bodyPr>
          <a:lstStyle/>
          <a:p>
            <a:r>
              <a:rPr kumimoji="1" lang="ja-JP" altLang="en-US" sz="1400" dirty="0" smtClean="0">
                <a:latin typeface="メイリオ" panose="020B0604030504040204" pitchFamily="50" charset="-128"/>
                <a:ea typeface="メイリオ" panose="020B0604030504040204" pitchFamily="50" charset="-128"/>
              </a:rPr>
              <a:t>よくある間違い</a:t>
            </a:r>
            <a:endParaRPr kumimoji="1" lang="en-US" altLang="ja-JP" sz="1400" dirty="0" smtClean="0">
              <a:latin typeface="メイリオ" panose="020B0604030504040204" pitchFamily="50" charset="-128"/>
              <a:ea typeface="メイリオ" panose="020B0604030504040204" pitchFamily="50" charset="-128"/>
            </a:endParaRPr>
          </a:p>
          <a:p>
            <a:r>
              <a:rPr kumimoji="1" lang="ja-JP" altLang="en-US" sz="1400" dirty="0" smtClean="0">
                <a:latin typeface="メイリオ" panose="020B0604030504040204" pitchFamily="50" charset="-128"/>
                <a:ea typeface="メイリオ" panose="020B0604030504040204" pitchFamily="50" charset="-128"/>
              </a:rPr>
              <a:t>・項番１２と２１に同じ方の名前が記載されている。</a:t>
            </a:r>
            <a:endParaRPr kumimoji="1" lang="en-US" altLang="ja-JP" sz="1400" dirty="0" smtClean="0">
              <a:latin typeface="メイリオ" panose="020B0604030504040204" pitchFamily="50" charset="-128"/>
              <a:ea typeface="メイリオ" panose="020B0604030504040204" pitchFamily="50" charset="-128"/>
            </a:endParaRPr>
          </a:p>
          <a:p>
            <a:r>
              <a:rPr kumimoji="1" lang="ja-JP" altLang="en-US" sz="1400" dirty="0" smtClean="0">
                <a:latin typeface="メイリオ" panose="020B0604030504040204" pitchFamily="50" charset="-128"/>
                <a:ea typeface="メイリオ" panose="020B0604030504040204" pitchFamily="50" charset="-128"/>
              </a:rPr>
              <a:t>・項番２１に監査役の情報が記載されていない。</a:t>
            </a:r>
            <a:endParaRPr kumimoji="1" lang="en-US" altLang="ja-JP" sz="1400" dirty="0" smtClean="0">
              <a:latin typeface="メイリオ" panose="020B0604030504040204" pitchFamily="50" charset="-128"/>
              <a:ea typeface="メイリオ" panose="020B0604030504040204" pitchFamily="50" charset="-128"/>
            </a:endParaRPr>
          </a:p>
        </p:txBody>
      </p:sp>
      <p:sp>
        <p:nvSpPr>
          <p:cNvPr id="8" name="テキスト ボックス 7"/>
          <p:cNvSpPr txBox="1"/>
          <p:nvPr/>
        </p:nvSpPr>
        <p:spPr>
          <a:xfrm>
            <a:off x="0" y="35496"/>
            <a:ext cx="6858000" cy="461665"/>
          </a:xfrm>
          <a:prstGeom prst="rect">
            <a:avLst/>
          </a:prstGeom>
          <a:solidFill>
            <a:schemeClr val="accent5"/>
          </a:solidFill>
        </p:spPr>
        <p:txBody>
          <a:bodyPr wrap="square" rtlCol="0">
            <a:spAutoFit/>
          </a:bodyPr>
          <a:lstStyle/>
          <a:p>
            <a:r>
              <a:rPr kumimoji="1" lang="ja-JP" altLang="en-US" sz="2400" dirty="0" smtClean="0">
                <a:solidFill>
                  <a:schemeClr val="bg1"/>
                </a:solidFill>
                <a:latin typeface="メイリオ" panose="020B0604030504040204" pitchFamily="50" charset="-128"/>
                <a:ea typeface="メイリオ" panose="020B0604030504040204" pitchFamily="50" charset="-128"/>
              </a:rPr>
              <a:t>④項番２１　「役員に関する事項」について</a:t>
            </a:r>
            <a:endParaRPr kumimoji="1" lang="ja-JP" altLang="en-US" sz="2400" dirty="0">
              <a:solidFill>
                <a:schemeClr val="bg1"/>
              </a:solidFill>
              <a:latin typeface="メイリオ" panose="020B0604030504040204" pitchFamily="50" charset="-128"/>
              <a:ea typeface="メイリオ" panose="020B0604030504040204" pitchFamily="50" charset="-128"/>
            </a:endParaRPr>
          </a:p>
        </p:txBody>
      </p:sp>
      <p:sp>
        <p:nvSpPr>
          <p:cNvPr id="10" name="テキスト ボックス 9"/>
          <p:cNvSpPr txBox="1"/>
          <p:nvPr/>
        </p:nvSpPr>
        <p:spPr>
          <a:xfrm>
            <a:off x="146277" y="912680"/>
            <a:ext cx="6487345" cy="954107"/>
          </a:xfrm>
          <a:prstGeom prst="rect">
            <a:avLst/>
          </a:prstGeom>
          <a:noFill/>
        </p:spPr>
        <p:txBody>
          <a:bodyPr wrap="square" rtlCol="0">
            <a:spAutoFit/>
          </a:bodyPr>
          <a:lstStyle/>
          <a:p>
            <a:r>
              <a:rPr kumimoji="1" lang="ja-JP" altLang="en-US" sz="1400" dirty="0" smtClean="0">
                <a:latin typeface="メイリオ" panose="020B0604030504040204" pitchFamily="50" charset="-128"/>
                <a:ea typeface="メイリオ" panose="020B0604030504040204" pitchFamily="50" charset="-128"/>
              </a:rPr>
              <a:t>○項番１２に「代表者」として記載されている役員は、項番２１に重複記載不要です。</a:t>
            </a:r>
            <a:endParaRPr kumimoji="1" lang="en-US" altLang="ja-JP" sz="1400" dirty="0" smtClean="0">
              <a:latin typeface="メイリオ" panose="020B0604030504040204" pitchFamily="50" charset="-128"/>
              <a:ea typeface="メイリオ" panose="020B0604030504040204" pitchFamily="50" charset="-128"/>
            </a:endParaRPr>
          </a:p>
          <a:p>
            <a:r>
              <a:rPr kumimoji="1" lang="ja-JP" altLang="en-US" sz="1400" dirty="0" smtClean="0">
                <a:latin typeface="メイリオ" panose="020B0604030504040204" pitchFamily="50" charset="-128"/>
                <a:ea typeface="メイリオ" panose="020B0604030504040204" pitchFamily="50" charset="-128"/>
              </a:rPr>
              <a:t>○項番２１に記載する「役員」には監査役も含みます。</a:t>
            </a:r>
            <a:endParaRPr kumimoji="1" lang="en-US" altLang="ja-JP" sz="1400" dirty="0" smtClean="0">
              <a:latin typeface="メイリオ" panose="020B0604030504040204" pitchFamily="50" charset="-128"/>
              <a:ea typeface="メイリオ" panose="020B0604030504040204" pitchFamily="50" charset="-128"/>
            </a:endParaRPr>
          </a:p>
          <a:p>
            <a:r>
              <a:rPr kumimoji="1" lang="ja-JP" altLang="en-US" sz="1400" dirty="0" smtClean="0">
                <a:latin typeface="メイリオ" panose="020B0604030504040204" pitchFamily="50" charset="-128"/>
                <a:ea typeface="メイリオ" panose="020B0604030504040204" pitchFamily="50" charset="-128"/>
              </a:rPr>
              <a:t>（登記簿情報に一致します）</a:t>
            </a:r>
            <a:endParaRPr kumimoji="1" lang="en-US" altLang="ja-JP" sz="1400" dirty="0" smtClean="0">
              <a:latin typeface="メイリオ" panose="020B0604030504040204" pitchFamily="50" charset="-128"/>
              <a:ea typeface="メイリオ" panose="020B0604030504040204" pitchFamily="50" charset="-128"/>
            </a:endParaRPr>
          </a:p>
        </p:txBody>
      </p:sp>
      <p:pic>
        <p:nvPicPr>
          <p:cNvPr id="2" name="図 1"/>
          <p:cNvPicPr>
            <a:picLocks noChangeAspect="1"/>
          </p:cNvPicPr>
          <p:nvPr/>
        </p:nvPicPr>
        <p:blipFill rotWithShape="1">
          <a:blip r:embed="rId2"/>
          <a:srcRect l="9320" t="28344" r="33303" b="31297"/>
          <a:stretch/>
        </p:blipFill>
        <p:spPr>
          <a:xfrm>
            <a:off x="200714" y="3559715"/>
            <a:ext cx="2864619" cy="1132866"/>
          </a:xfrm>
          <a:prstGeom prst="rect">
            <a:avLst/>
          </a:prstGeom>
          <a:ln>
            <a:solidFill>
              <a:schemeClr val="tx1"/>
            </a:solidFill>
          </a:ln>
        </p:spPr>
      </p:pic>
      <p:pic>
        <p:nvPicPr>
          <p:cNvPr id="4" name="図 3"/>
          <p:cNvPicPr>
            <a:picLocks noChangeAspect="1"/>
          </p:cNvPicPr>
          <p:nvPr/>
        </p:nvPicPr>
        <p:blipFill rotWithShape="1">
          <a:blip r:embed="rId3"/>
          <a:srcRect l="9590" t="30313" r="43991" b="32282"/>
          <a:stretch/>
        </p:blipFill>
        <p:spPr>
          <a:xfrm>
            <a:off x="3363970" y="3559715"/>
            <a:ext cx="3211780" cy="1455126"/>
          </a:xfrm>
          <a:prstGeom prst="rect">
            <a:avLst/>
          </a:prstGeom>
          <a:ln>
            <a:solidFill>
              <a:schemeClr val="tx1"/>
            </a:solidFill>
          </a:ln>
        </p:spPr>
      </p:pic>
      <p:pic>
        <p:nvPicPr>
          <p:cNvPr id="5" name="図 4"/>
          <p:cNvPicPr>
            <a:picLocks noChangeAspect="1"/>
          </p:cNvPicPr>
          <p:nvPr/>
        </p:nvPicPr>
        <p:blipFill rotWithShape="1">
          <a:blip r:embed="rId4"/>
          <a:srcRect t="30313" r="33951" b="24407"/>
          <a:stretch/>
        </p:blipFill>
        <p:spPr>
          <a:xfrm>
            <a:off x="109569" y="5719955"/>
            <a:ext cx="2955764" cy="1139260"/>
          </a:xfrm>
          <a:prstGeom prst="rect">
            <a:avLst/>
          </a:prstGeom>
          <a:ln>
            <a:solidFill>
              <a:schemeClr val="tx1"/>
            </a:solidFill>
          </a:ln>
        </p:spPr>
      </p:pic>
      <p:pic>
        <p:nvPicPr>
          <p:cNvPr id="6" name="図 5"/>
          <p:cNvPicPr>
            <a:picLocks noChangeAspect="1"/>
          </p:cNvPicPr>
          <p:nvPr/>
        </p:nvPicPr>
        <p:blipFill rotWithShape="1">
          <a:blip r:embed="rId5"/>
          <a:srcRect t="29329" r="45019" b="19485"/>
          <a:stretch/>
        </p:blipFill>
        <p:spPr>
          <a:xfrm>
            <a:off x="3389135" y="5719955"/>
            <a:ext cx="3318471" cy="1736979"/>
          </a:xfrm>
          <a:prstGeom prst="rect">
            <a:avLst/>
          </a:prstGeom>
          <a:ln>
            <a:solidFill>
              <a:schemeClr val="tx1"/>
            </a:solidFill>
          </a:ln>
        </p:spPr>
      </p:pic>
      <p:sp>
        <p:nvSpPr>
          <p:cNvPr id="31" name="テキスト ボックス 30"/>
          <p:cNvSpPr txBox="1"/>
          <p:nvPr/>
        </p:nvSpPr>
        <p:spPr>
          <a:xfrm>
            <a:off x="-27384" y="3180216"/>
            <a:ext cx="1800493" cy="307777"/>
          </a:xfrm>
          <a:prstGeom prst="rect">
            <a:avLst/>
          </a:prstGeom>
          <a:noFill/>
        </p:spPr>
        <p:txBody>
          <a:bodyPr wrap="none" rtlCol="0">
            <a:spAutoFit/>
          </a:bodyPr>
          <a:lstStyle/>
          <a:p>
            <a:r>
              <a:rPr kumimoji="1" lang="ja-JP" altLang="en-US" sz="1400" dirty="0" smtClean="0">
                <a:latin typeface="メイリオ" panose="020B0604030504040204" pitchFamily="50" charset="-128"/>
                <a:ea typeface="メイリオ" panose="020B0604030504040204" pitchFamily="50" charset="-128"/>
              </a:rPr>
              <a:t>（電子申請の場合）</a:t>
            </a:r>
            <a:endParaRPr kumimoji="1" lang="ja-JP" altLang="en-US" sz="1400" dirty="0">
              <a:latin typeface="メイリオ" panose="020B0604030504040204" pitchFamily="50" charset="-128"/>
              <a:ea typeface="メイリオ" panose="020B0604030504040204" pitchFamily="50" charset="-128"/>
            </a:endParaRPr>
          </a:p>
        </p:txBody>
      </p:sp>
      <p:sp>
        <p:nvSpPr>
          <p:cNvPr id="33" name="テキスト ボックス 32"/>
          <p:cNvSpPr txBox="1"/>
          <p:nvPr/>
        </p:nvSpPr>
        <p:spPr>
          <a:xfrm>
            <a:off x="-27384" y="5386061"/>
            <a:ext cx="1800493" cy="307777"/>
          </a:xfrm>
          <a:prstGeom prst="rect">
            <a:avLst/>
          </a:prstGeom>
          <a:noFill/>
        </p:spPr>
        <p:txBody>
          <a:bodyPr wrap="none" rtlCol="0">
            <a:spAutoFit/>
          </a:bodyPr>
          <a:lstStyle/>
          <a:p>
            <a:r>
              <a:rPr kumimoji="1" lang="ja-JP" altLang="en-US" sz="1400" dirty="0" smtClean="0">
                <a:latin typeface="メイリオ" panose="020B0604030504040204" pitchFamily="50" charset="-128"/>
                <a:ea typeface="メイリオ" panose="020B0604030504040204" pitchFamily="50" charset="-128"/>
              </a:rPr>
              <a:t>（書面申請の場合）</a:t>
            </a:r>
            <a:endParaRPr kumimoji="1" lang="ja-JP" altLang="en-US" sz="1400" dirty="0">
              <a:latin typeface="メイリオ" panose="020B0604030504040204" pitchFamily="50" charset="-128"/>
              <a:ea typeface="メイリオ" panose="020B0604030504040204" pitchFamily="50" charset="-128"/>
            </a:endParaRPr>
          </a:p>
        </p:txBody>
      </p:sp>
      <p:sp>
        <p:nvSpPr>
          <p:cNvPr id="34" name="角丸四角形吹き出し 33"/>
          <p:cNvSpPr/>
          <p:nvPr/>
        </p:nvSpPr>
        <p:spPr>
          <a:xfrm>
            <a:off x="1558817" y="4427707"/>
            <a:ext cx="1584176" cy="454390"/>
          </a:xfrm>
          <a:prstGeom prst="wedgeRoundRectCallout">
            <a:avLst>
              <a:gd name="adj1" fmla="val -55496"/>
              <a:gd name="adj2" fmla="val -119144"/>
              <a:gd name="adj3" fmla="val 16667"/>
            </a:avLst>
          </a:prstGeom>
          <a:solidFill>
            <a:srgbClr val="FFCCFF"/>
          </a:solidFill>
          <a:ln>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項番</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12</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に記載されている役員（代表者）は・・・</a:t>
            </a:r>
            <a:endParaRPr kumimoji="1" lang="ja-JP" altLang="en-US" sz="1050" dirty="0">
              <a:solidFill>
                <a:schemeClr val="tx1"/>
              </a:solidFill>
              <a:latin typeface="ＭＳ Ｐゴシック" panose="020B0600070205080204" pitchFamily="50" charset="-128"/>
              <a:ea typeface="ＭＳ Ｐゴシック" panose="020B0600070205080204" pitchFamily="50" charset="-128"/>
            </a:endParaRPr>
          </a:p>
        </p:txBody>
      </p:sp>
      <p:sp>
        <p:nvSpPr>
          <p:cNvPr id="35" name="角丸四角形吹き出し 34"/>
          <p:cNvSpPr/>
          <p:nvPr/>
        </p:nvSpPr>
        <p:spPr>
          <a:xfrm>
            <a:off x="4823193" y="4471538"/>
            <a:ext cx="1884413" cy="275719"/>
          </a:xfrm>
          <a:prstGeom prst="wedgeRoundRectCallout">
            <a:avLst>
              <a:gd name="adj1" fmla="val -42354"/>
              <a:gd name="adj2" fmla="val -113962"/>
              <a:gd name="adj3" fmla="val 16667"/>
            </a:avLst>
          </a:prstGeom>
          <a:solidFill>
            <a:srgbClr val="FFCCFF"/>
          </a:solidFill>
          <a:ln>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項番</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21</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に重複記載不要です。</a:t>
            </a:r>
            <a:endParaRPr kumimoji="1" lang="ja-JP" altLang="en-US" sz="1050" dirty="0">
              <a:solidFill>
                <a:schemeClr val="tx1"/>
              </a:solidFill>
              <a:latin typeface="ＭＳ Ｐゴシック" panose="020B0600070205080204" pitchFamily="50" charset="-128"/>
              <a:ea typeface="ＭＳ Ｐゴシック" panose="020B0600070205080204" pitchFamily="50" charset="-128"/>
            </a:endParaRPr>
          </a:p>
        </p:txBody>
      </p:sp>
      <p:sp>
        <p:nvSpPr>
          <p:cNvPr id="36" name="角丸四角形吹き出し 35"/>
          <p:cNvSpPr/>
          <p:nvPr/>
        </p:nvSpPr>
        <p:spPr>
          <a:xfrm>
            <a:off x="1078777" y="6807900"/>
            <a:ext cx="1584176" cy="454390"/>
          </a:xfrm>
          <a:prstGeom prst="wedgeRoundRectCallout">
            <a:avLst>
              <a:gd name="adj1" fmla="val -55496"/>
              <a:gd name="adj2" fmla="val -119144"/>
              <a:gd name="adj3" fmla="val 16667"/>
            </a:avLst>
          </a:prstGeom>
          <a:solidFill>
            <a:srgbClr val="FFCCFF"/>
          </a:solidFill>
          <a:ln>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項番</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12</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に記載されている役員（代表者）は・・・</a:t>
            </a:r>
            <a:endParaRPr kumimoji="1" lang="ja-JP" altLang="en-US" sz="1050" dirty="0">
              <a:solidFill>
                <a:schemeClr val="tx1"/>
              </a:solidFill>
              <a:latin typeface="ＭＳ Ｐゴシック" panose="020B0600070205080204" pitchFamily="50" charset="-128"/>
              <a:ea typeface="ＭＳ Ｐゴシック" panose="020B0600070205080204" pitchFamily="50" charset="-128"/>
            </a:endParaRPr>
          </a:p>
        </p:txBody>
      </p:sp>
      <p:sp>
        <p:nvSpPr>
          <p:cNvPr id="37" name="角丸四角形吹き出し 36"/>
          <p:cNvSpPr/>
          <p:nvPr/>
        </p:nvSpPr>
        <p:spPr>
          <a:xfrm>
            <a:off x="4768647" y="6801638"/>
            <a:ext cx="1884413" cy="275719"/>
          </a:xfrm>
          <a:prstGeom prst="wedgeRoundRectCallout">
            <a:avLst>
              <a:gd name="adj1" fmla="val -47611"/>
              <a:gd name="adj2" fmla="val -111198"/>
              <a:gd name="adj3" fmla="val 16667"/>
            </a:avLst>
          </a:prstGeom>
          <a:solidFill>
            <a:srgbClr val="FFCCFF"/>
          </a:solidFill>
          <a:ln>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項番</a:t>
            </a:r>
            <a:r>
              <a:rPr kumimoji="1" lang="en-US" altLang="ja-JP" sz="1050" dirty="0" smtClean="0">
                <a:solidFill>
                  <a:schemeClr val="tx1"/>
                </a:solidFill>
                <a:latin typeface="ＭＳ Ｐゴシック" panose="020B0600070205080204" pitchFamily="50" charset="-128"/>
                <a:ea typeface="ＭＳ Ｐゴシック" panose="020B0600070205080204" pitchFamily="50" charset="-128"/>
              </a:rPr>
              <a:t>21</a:t>
            </a: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に重複記載不要です。</a:t>
            </a:r>
            <a:endParaRPr kumimoji="1" lang="ja-JP" altLang="en-US" sz="1050"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9425980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テキスト ボックス 2"/>
          <p:cNvSpPr txBox="1"/>
          <p:nvPr/>
        </p:nvSpPr>
        <p:spPr>
          <a:xfrm>
            <a:off x="183014" y="1017135"/>
            <a:ext cx="5750292" cy="523220"/>
          </a:xfrm>
          <a:prstGeom prst="rect">
            <a:avLst/>
          </a:prstGeom>
          <a:noFill/>
        </p:spPr>
        <p:txBody>
          <a:bodyPr wrap="none" rtlCol="0">
            <a:spAutoFit/>
          </a:bodyPr>
          <a:lstStyle/>
          <a:p>
            <a:r>
              <a:rPr kumimoji="1" lang="ja-JP" altLang="en-US" sz="1400" dirty="0" smtClean="0">
                <a:latin typeface="メイリオ" panose="020B0604030504040204" pitchFamily="50" charset="-128"/>
                <a:ea typeface="メイリオ" panose="020B0604030504040204" pitchFamily="50" charset="-128"/>
              </a:rPr>
              <a:t>これは、</a:t>
            </a:r>
            <a:r>
              <a:rPr kumimoji="1" lang="ja-JP" altLang="en-US" sz="1400" b="1" dirty="0" smtClean="0">
                <a:latin typeface="メイリオ" panose="020B0604030504040204" pitchFamily="50" charset="-128"/>
                <a:ea typeface="メイリオ" panose="020B0604030504040204" pitchFamily="50" charset="-128"/>
              </a:rPr>
              <a:t>「納税証明書（その１）（法人税）</a:t>
            </a:r>
            <a:r>
              <a:rPr kumimoji="1" lang="en-US" altLang="ja-JP" sz="1400" b="1" dirty="0" smtClean="0">
                <a:latin typeface="メイリオ" panose="020B0604030504040204" pitchFamily="50" charset="-128"/>
                <a:ea typeface="メイリオ" panose="020B0604030504040204" pitchFamily="50" charset="-128"/>
              </a:rPr>
              <a:t>※</a:t>
            </a:r>
            <a:r>
              <a:rPr kumimoji="1" lang="ja-JP" altLang="en-US" sz="1400" b="1" dirty="0" smtClean="0">
                <a:latin typeface="メイリオ" panose="020B0604030504040204" pitchFamily="50" charset="-128"/>
                <a:ea typeface="メイリオ" panose="020B0604030504040204" pitchFamily="50" charset="-128"/>
              </a:rPr>
              <a:t>」</a:t>
            </a:r>
            <a:r>
              <a:rPr kumimoji="1" lang="ja-JP" altLang="en-US" sz="1400" dirty="0" smtClean="0">
                <a:latin typeface="メイリオ" panose="020B0604030504040204" pitchFamily="50" charset="-128"/>
                <a:ea typeface="メイリオ" panose="020B0604030504040204" pitchFamily="50" charset="-128"/>
              </a:rPr>
              <a:t>の事を指しています</a:t>
            </a:r>
            <a:endParaRPr kumimoji="1" lang="en-US" altLang="ja-JP" sz="1400" dirty="0" smtClean="0">
              <a:latin typeface="メイリオ" panose="020B0604030504040204" pitchFamily="50" charset="-128"/>
              <a:ea typeface="メイリオ" panose="020B0604030504040204" pitchFamily="50" charset="-128"/>
            </a:endParaRPr>
          </a:p>
          <a:p>
            <a:r>
              <a:rPr kumimoji="1" lang="ja-JP" altLang="en-US" sz="1400" dirty="0" smtClean="0">
                <a:latin typeface="メイリオ" panose="020B0604030504040204" pitchFamily="50" charset="-128"/>
                <a:ea typeface="メイリオ" panose="020B0604030504040204" pitchFamily="50" charset="-128"/>
              </a:rPr>
              <a:t>　</a:t>
            </a:r>
            <a:r>
              <a:rPr kumimoji="1" lang="en-US" altLang="ja-JP" sz="1400" dirty="0" smtClean="0">
                <a:latin typeface="メイリオ" panose="020B0604030504040204" pitchFamily="50" charset="-128"/>
                <a:ea typeface="メイリオ" panose="020B0604030504040204" pitchFamily="50" charset="-128"/>
              </a:rPr>
              <a:t>※</a:t>
            </a:r>
            <a:r>
              <a:rPr kumimoji="1" lang="ja-JP" altLang="en-US" sz="1400" dirty="0" smtClean="0">
                <a:latin typeface="メイリオ" panose="020B0604030504040204" pitchFamily="50" charset="-128"/>
                <a:ea typeface="メイリオ" panose="020B0604030504040204" pitchFamily="50" charset="-128"/>
              </a:rPr>
              <a:t>個人の場合は（所得税）</a:t>
            </a:r>
            <a:endParaRPr kumimoji="1" lang="en-US" altLang="ja-JP" sz="1400" dirty="0" smtClean="0">
              <a:latin typeface="メイリオ" panose="020B0604030504040204" pitchFamily="50" charset="-128"/>
              <a:ea typeface="メイリオ" panose="020B0604030504040204" pitchFamily="50" charset="-128"/>
            </a:endParaRPr>
          </a:p>
        </p:txBody>
      </p:sp>
      <p:sp>
        <p:nvSpPr>
          <p:cNvPr id="4" name="テキスト ボックス 3"/>
          <p:cNvSpPr txBox="1"/>
          <p:nvPr/>
        </p:nvSpPr>
        <p:spPr>
          <a:xfrm>
            <a:off x="44624" y="3067563"/>
            <a:ext cx="6808520" cy="1169551"/>
          </a:xfrm>
          <a:prstGeom prst="rect">
            <a:avLst/>
          </a:prstGeom>
          <a:solidFill>
            <a:srgbClr val="FFFF99"/>
          </a:solidFill>
        </p:spPr>
        <p:txBody>
          <a:bodyPr wrap="square" rtlCol="0">
            <a:spAutoFit/>
          </a:bodyPr>
          <a:lstStyle/>
          <a:p>
            <a:r>
              <a:rPr kumimoji="1" lang="ja-JP" altLang="en-US" sz="1400" dirty="0" smtClean="0">
                <a:latin typeface="メイリオ" panose="020B0604030504040204" pitchFamily="50" charset="-128"/>
                <a:ea typeface="メイリオ" panose="020B0604030504040204" pitchFamily="50" charset="-128"/>
              </a:rPr>
              <a:t>よくある間違い</a:t>
            </a:r>
            <a:endParaRPr kumimoji="1" lang="en-US" altLang="ja-JP" sz="1400" dirty="0" smtClean="0">
              <a:latin typeface="メイリオ" panose="020B0604030504040204" pitchFamily="50" charset="-128"/>
              <a:ea typeface="メイリオ" panose="020B0604030504040204" pitchFamily="50" charset="-128"/>
            </a:endParaRPr>
          </a:p>
          <a:p>
            <a:r>
              <a:rPr kumimoji="1" lang="ja-JP" altLang="en-US" sz="1400" dirty="0" smtClean="0">
                <a:latin typeface="メイリオ" panose="020B0604030504040204" pitchFamily="50" charset="-128"/>
                <a:ea typeface="メイリオ" panose="020B0604030504040204" pitchFamily="50" charset="-128"/>
              </a:rPr>
              <a:t>・納税の「領収書」や「確定申告関係書類」が添付されている。</a:t>
            </a:r>
            <a:endParaRPr kumimoji="1" lang="en-US" altLang="ja-JP" sz="1400" dirty="0" smtClean="0">
              <a:latin typeface="メイリオ" panose="020B0604030504040204" pitchFamily="50" charset="-128"/>
              <a:ea typeface="メイリオ" panose="020B0604030504040204" pitchFamily="50" charset="-128"/>
            </a:endParaRPr>
          </a:p>
          <a:p>
            <a:r>
              <a:rPr kumimoji="1" lang="ja-JP" altLang="en-US" sz="1400" dirty="0" smtClean="0">
                <a:latin typeface="メイリオ" panose="020B0604030504040204" pitchFamily="50" charset="-128"/>
                <a:ea typeface="メイリオ" panose="020B0604030504040204" pitchFamily="50" charset="-128"/>
              </a:rPr>
              <a:t>・納税証明書（その３）や（消費税）等の証明書が添付されている。</a:t>
            </a:r>
            <a:endParaRPr kumimoji="1" lang="en-US" altLang="ja-JP" sz="1400" dirty="0" smtClean="0">
              <a:latin typeface="メイリオ" panose="020B0604030504040204" pitchFamily="50" charset="-128"/>
              <a:ea typeface="メイリオ" panose="020B0604030504040204" pitchFamily="50" charset="-128"/>
            </a:endParaRPr>
          </a:p>
          <a:p>
            <a:r>
              <a:rPr kumimoji="1" lang="ja-JP" altLang="en-US" sz="1400" dirty="0" smtClean="0">
                <a:latin typeface="メイリオ" panose="020B0604030504040204" pitchFamily="50" charset="-128"/>
                <a:ea typeface="メイリオ" panose="020B0604030504040204" pitchFamily="50" charset="-128"/>
              </a:rPr>
              <a:t>・取得期間を誤っている。</a:t>
            </a:r>
            <a:endParaRPr kumimoji="1" lang="en-US" altLang="ja-JP" sz="1400" dirty="0" smtClean="0">
              <a:latin typeface="メイリオ" panose="020B0604030504040204" pitchFamily="50" charset="-128"/>
              <a:ea typeface="メイリオ" panose="020B0604030504040204" pitchFamily="50" charset="-128"/>
            </a:endParaRPr>
          </a:p>
          <a:p>
            <a:r>
              <a:rPr kumimoji="1" lang="ja-JP" altLang="en-US" sz="1400" dirty="0" smtClean="0">
                <a:latin typeface="メイリオ" panose="020B0604030504040204" pitchFamily="50" charset="-128"/>
                <a:ea typeface="メイリオ" panose="020B0604030504040204" pitchFamily="50" charset="-128"/>
              </a:rPr>
              <a:t>・（申請日の直前期の決算が確定していないため）１期前のものが提出されている。</a:t>
            </a:r>
            <a:endParaRPr kumimoji="1" lang="ja-JP" altLang="en-US" sz="1400" dirty="0">
              <a:latin typeface="メイリオ" panose="020B0604030504040204" pitchFamily="50" charset="-128"/>
              <a:ea typeface="メイリオ" panose="020B0604030504040204" pitchFamily="50" charset="-128"/>
            </a:endParaRPr>
          </a:p>
        </p:txBody>
      </p:sp>
      <p:sp>
        <p:nvSpPr>
          <p:cNvPr id="7" name="テキスト ボックス 6"/>
          <p:cNvSpPr txBox="1"/>
          <p:nvPr/>
        </p:nvSpPr>
        <p:spPr>
          <a:xfrm>
            <a:off x="0" y="35496"/>
            <a:ext cx="6858000" cy="707886"/>
          </a:xfrm>
          <a:prstGeom prst="rect">
            <a:avLst/>
          </a:prstGeom>
          <a:solidFill>
            <a:schemeClr val="accent5"/>
          </a:solidFill>
        </p:spPr>
        <p:txBody>
          <a:bodyPr wrap="square" rtlCol="0">
            <a:spAutoFit/>
          </a:bodyPr>
          <a:lstStyle/>
          <a:p>
            <a:r>
              <a:rPr kumimoji="1" lang="ja-JP" altLang="en-US" sz="2000" dirty="0" smtClean="0">
                <a:solidFill>
                  <a:schemeClr val="bg1"/>
                </a:solidFill>
                <a:latin typeface="メイリオ" panose="020B0604030504040204" pitchFamily="50" charset="-128"/>
                <a:ea typeface="メイリオ" panose="020B0604030504040204" pitchFamily="50" charset="-128"/>
              </a:rPr>
              <a:t>⑤添付書類「法人税の直前一年の各年度における納付すべき額及び納付済額を証する書面」について</a:t>
            </a:r>
            <a:endParaRPr kumimoji="1" lang="ja-JP" altLang="en-US" sz="2000" dirty="0">
              <a:solidFill>
                <a:schemeClr val="bg1"/>
              </a:solidFill>
              <a:latin typeface="メイリオ" panose="020B0604030504040204" pitchFamily="50" charset="-128"/>
              <a:ea typeface="メイリオ" panose="020B0604030504040204" pitchFamily="50" charset="-128"/>
            </a:endParaRPr>
          </a:p>
        </p:txBody>
      </p:sp>
      <p:sp>
        <p:nvSpPr>
          <p:cNvPr id="8" name="正方形/長方形 7"/>
          <p:cNvSpPr/>
          <p:nvPr/>
        </p:nvSpPr>
        <p:spPr>
          <a:xfrm>
            <a:off x="49481" y="930877"/>
            <a:ext cx="6819900" cy="191293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197570" y="1626613"/>
            <a:ext cx="5032147" cy="307777"/>
          </a:xfrm>
          <a:prstGeom prst="rect">
            <a:avLst/>
          </a:prstGeom>
          <a:noFill/>
        </p:spPr>
        <p:txBody>
          <a:bodyPr wrap="none" rtlCol="0">
            <a:spAutoFit/>
          </a:bodyPr>
          <a:lstStyle/>
          <a:p>
            <a:r>
              <a:rPr kumimoji="1" lang="ja-JP" altLang="en-US" sz="1400" dirty="0" smtClean="0">
                <a:latin typeface="メイリオ" panose="020B0604030504040204" pitchFamily="50" charset="-128"/>
                <a:ea typeface="メイリオ" panose="020B0604030504040204" pitchFamily="50" charset="-128"/>
              </a:rPr>
              <a:t>・納税地を所管する税務署に申請の上、取得してください。</a:t>
            </a:r>
            <a:endParaRPr kumimoji="1" lang="en-US" altLang="ja-JP" sz="1400" dirty="0" smtClean="0">
              <a:latin typeface="メイリオ" panose="020B0604030504040204" pitchFamily="50" charset="-128"/>
              <a:ea typeface="メイリオ" panose="020B0604030504040204" pitchFamily="50" charset="-128"/>
            </a:endParaRPr>
          </a:p>
        </p:txBody>
      </p:sp>
      <p:sp>
        <p:nvSpPr>
          <p:cNvPr id="19" name="テキスト ボックス 18"/>
          <p:cNvSpPr txBox="1"/>
          <p:nvPr/>
        </p:nvSpPr>
        <p:spPr>
          <a:xfrm>
            <a:off x="102758" y="1937665"/>
            <a:ext cx="6782626" cy="807913"/>
          </a:xfrm>
          <a:prstGeom prst="rect">
            <a:avLst/>
          </a:prstGeom>
          <a:noFill/>
        </p:spPr>
        <p:txBody>
          <a:bodyPr wrap="none" rtlCol="0">
            <a:spAutoFit/>
          </a:bodyPr>
          <a:lstStyle/>
          <a:p>
            <a:r>
              <a:rPr kumimoji="1" lang="ja-JP" altLang="en-US" sz="1400" dirty="0" smtClean="0">
                <a:latin typeface="メイリオ" panose="020B0604030504040204" pitchFamily="50" charset="-128"/>
                <a:ea typeface="メイリオ" panose="020B0604030504040204" pitchFamily="50" charset="-128"/>
              </a:rPr>
              <a:t>・証明を要する期間は、申請日を含む事業年度の前事業年度分です。</a:t>
            </a:r>
            <a:endParaRPr kumimoji="1" lang="en-US" altLang="ja-JP" sz="1400" dirty="0" smtClean="0">
              <a:latin typeface="メイリオ" panose="020B0604030504040204" pitchFamily="50" charset="-128"/>
              <a:ea typeface="メイリオ" panose="020B0604030504040204" pitchFamily="50" charset="-128"/>
            </a:endParaRPr>
          </a:p>
          <a:p>
            <a:r>
              <a:rPr kumimoji="1" lang="ja-JP" altLang="en-US" sz="1100" dirty="0" smtClean="0">
                <a:latin typeface="メイリオ" panose="020B0604030504040204" pitchFamily="50" charset="-128"/>
                <a:ea typeface="メイリオ" panose="020B0604030504040204" pitchFamily="50" charset="-128"/>
              </a:rPr>
              <a:t>例</a:t>
            </a:r>
            <a:r>
              <a:rPr kumimoji="1" lang="ja-JP" altLang="en-US" sz="1100" dirty="0" smtClean="0">
                <a:latin typeface="メイリオ" panose="020B0604030504040204" pitchFamily="50" charset="-128"/>
                <a:ea typeface="メイリオ" panose="020B0604030504040204" pitchFamily="50" charset="-128"/>
              </a:rPr>
              <a:t>：決算期</a:t>
            </a:r>
            <a:r>
              <a:rPr kumimoji="1" lang="ja-JP" altLang="en-US" sz="1100" dirty="0" smtClean="0">
                <a:latin typeface="メイリオ" panose="020B0604030504040204" pitchFamily="50" charset="-128"/>
                <a:ea typeface="メイリオ" panose="020B0604030504040204" pitchFamily="50" charset="-128"/>
              </a:rPr>
              <a:t>が１０月</a:t>
            </a:r>
            <a:r>
              <a:rPr kumimoji="1" lang="ja-JP" altLang="en-US" sz="1100" dirty="0" smtClean="0">
                <a:latin typeface="メイリオ" panose="020B0604030504040204" pitchFamily="50" charset="-128"/>
                <a:ea typeface="メイリオ" panose="020B0604030504040204" pitchFamily="50" charset="-128"/>
              </a:rPr>
              <a:t>末の場合、</a:t>
            </a:r>
            <a:endParaRPr kumimoji="1" lang="en-US" altLang="ja-JP" sz="1100" dirty="0" smtClean="0">
              <a:latin typeface="メイリオ" panose="020B0604030504040204" pitchFamily="50" charset="-128"/>
              <a:ea typeface="メイリオ" panose="020B0604030504040204" pitchFamily="50" charset="-128"/>
            </a:endParaRPr>
          </a:p>
          <a:p>
            <a:r>
              <a:rPr kumimoji="1" lang="ja-JP" altLang="en-US" sz="1100" dirty="0" smtClean="0">
                <a:latin typeface="メイリオ" panose="020B0604030504040204" pitchFamily="50" charset="-128"/>
                <a:ea typeface="メイリオ" panose="020B0604030504040204" pitchFamily="50" charset="-128"/>
              </a:rPr>
              <a:t>　</a:t>
            </a:r>
            <a:r>
              <a:rPr kumimoji="1" lang="ja-JP" altLang="en-US" sz="1050" dirty="0" smtClean="0">
                <a:latin typeface="メイリオ" panose="020B0604030504040204" pitchFamily="50" charset="-128"/>
                <a:ea typeface="メイリオ" panose="020B0604030504040204" pitchFamily="50" charset="-128"/>
              </a:rPr>
              <a:t>令和４年１０月</a:t>
            </a:r>
            <a:r>
              <a:rPr kumimoji="1" lang="ja-JP" altLang="en-US" sz="1050" dirty="0" smtClean="0">
                <a:latin typeface="メイリオ" panose="020B0604030504040204" pitchFamily="50" charset="-128"/>
                <a:ea typeface="メイリオ" panose="020B0604030504040204" pitchFamily="50" charset="-128"/>
              </a:rPr>
              <a:t>末までに申請する場合は、</a:t>
            </a:r>
            <a:r>
              <a:rPr kumimoji="1" lang="ja-JP" altLang="en-US" sz="1050" dirty="0" smtClean="0">
                <a:latin typeface="メイリオ" panose="020B0604030504040204" pitchFamily="50" charset="-128"/>
                <a:ea typeface="メイリオ" panose="020B0604030504040204" pitchFamily="50" charset="-128"/>
              </a:rPr>
              <a:t>令和２年９月</a:t>
            </a:r>
            <a:r>
              <a:rPr kumimoji="1" lang="ja-JP" altLang="en-US" sz="1050" dirty="0" smtClean="0">
                <a:latin typeface="メイリオ" panose="020B0604030504040204" pitchFamily="50" charset="-128"/>
                <a:ea typeface="メイリオ" panose="020B0604030504040204" pitchFamily="50" charset="-128"/>
              </a:rPr>
              <a:t>～</a:t>
            </a:r>
            <a:r>
              <a:rPr kumimoji="1" lang="ja-JP" altLang="en-US" sz="1050" dirty="0" smtClean="0">
                <a:latin typeface="メイリオ" panose="020B0604030504040204" pitchFamily="50" charset="-128"/>
                <a:ea typeface="メイリオ" panose="020B0604030504040204" pitchFamily="50" charset="-128"/>
              </a:rPr>
              <a:t>令和３年１０月</a:t>
            </a:r>
            <a:r>
              <a:rPr kumimoji="1" lang="ja-JP" altLang="en-US" sz="1050" dirty="0" smtClean="0">
                <a:latin typeface="メイリオ" panose="020B0604030504040204" pitchFamily="50" charset="-128"/>
                <a:ea typeface="メイリオ" panose="020B0604030504040204" pitchFamily="50" charset="-128"/>
              </a:rPr>
              <a:t>末のもの</a:t>
            </a:r>
            <a:endParaRPr kumimoji="1" lang="en-US" altLang="ja-JP" sz="1050" dirty="0" smtClean="0">
              <a:latin typeface="メイリオ" panose="020B0604030504040204" pitchFamily="50" charset="-128"/>
              <a:ea typeface="メイリオ" panose="020B0604030504040204" pitchFamily="50" charset="-128"/>
            </a:endParaRPr>
          </a:p>
          <a:p>
            <a:r>
              <a:rPr lang="ja-JP" altLang="en-US" sz="1050" dirty="0" smtClean="0">
                <a:latin typeface="メイリオ" panose="020B0604030504040204" pitchFamily="50" charset="-128"/>
                <a:ea typeface="メイリオ" panose="020B0604030504040204" pitchFamily="50" charset="-128"/>
              </a:rPr>
              <a:t>　</a:t>
            </a:r>
            <a:r>
              <a:rPr lang="ja-JP" altLang="en-US" sz="1050" dirty="0" smtClean="0">
                <a:latin typeface="メイリオ" panose="020B0604030504040204" pitchFamily="50" charset="-128"/>
                <a:ea typeface="メイリオ" panose="020B0604030504040204" pitchFamily="50" charset="-128"/>
              </a:rPr>
              <a:t>令和４年１１月</a:t>
            </a:r>
            <a:r>
              <a:rPr lang="ja-JP" altLang="en-US" sz="1050" dirty="0" smtClean="0">
                <a:latin typeface="メイリオ" panose="020B0604030504040204" pitchFamily="50" charset="-128"/>
                <a:ea typeface="メイリオ" panose="020B0604030504040204" pitchFamily="50" charset="-128"/>
              </a:rPr>
              <a:t>以降（令和</a:t>
            </a:r>
            <a:r>
              <a:rPr lang="ja-JP" altLang="en-US" sz="1050" dirty="0" smtClean="0">
                <a:latin typeface="メイリオ" panose="020B0604030504040204" pitchFamily="50" charset="-128"/>
                <a:ea typeface="メイリオ" panose="020B0604030504040204" pitchFamily="50" charset="-128"/>
              </a:rPr>
              <a:t>４年１１月</a:t>
            </a:r>
            <a:r>
              <a:rPr lang="ja-JP" altLang="en-US" sz="1050" dirty="0" smtClean="0">
                <a:latin typeface="メイリオ" panose="020B0604030504040204" pitchFamily="50" charset="-128"/>
                <a:ea typeface="メイリオ" panose="020B0604030504040204" pitchFamily="50" charset="-128"/>
              </a:rPr>
              <a:t>末まで）に</a:t>
            </a:r>
            <a:r>
              <a:rPr lang="ja-JP" altLang="en-US" sz="1050" dirty="0">
                <a:latin typeface="メイリオ" panose="020B0604030504040204" pitchFamily="50" charset="-128"/>
                <a:ea typeface="メイリオ" panose="020B0604030504040204" pitchFamily="50" charset="-128"/>
              </a:rPr>
              <a:t>申請する場合</a:t>
            </a:r>
            <a:r>
              <a:rPr lang="ja-JP" altLang="en-US" sz="1050" dirty="0" smtClean="0">
                <a:latin typeface="メイリオ" panose="020B0604030504040204" pitchFamily="50" charset="-128"/>
                <a:ea typeface="メイリオ" panose="020B0604030504040204" pitchFamily="50" charset="-128"/>
              </a:rPr>
              <a:t>は、</a:t>
            </a:r>
            <a:r>
              <a:rPr lang="ja-JP" altLang="en-US" sz="1050" dirty="0" smtClean="0">
                <a:latin typeface="メイリオ" panose="020B0604030504040204" pitchFamily="50" charset="-128"/>
                <a:ea typeface="メイリオ" panose="020B0604030504040204" pitchFamily="50" charset="-128"/>
              </a:rPr>
              <a:t>令和３年９月</a:t>
            </a:r>
            <a:r>
              <a:rPr lang="ja-JP" altLang="en-US" sz="1050" dirty="0" smtClean="0">
                <a:latin typeface="メイリオ" panose="020B0604030504040204" pitchFamily="50" charset="-128"/>
                <a:ea typeface="メイリオ" panose="020B0604030504040204" pitchFamily="50" charset="-128"/>
              </a:rPr>
              <a:t>～</a:t>
            </a:r>
            <a:r>
              <a:rPr lang="ja-JP" altLang="en-US" sz="1050" dirty="0" smtClean="0">
                <a:latin typeface="メイリオ" panose="020B0604030504040204" pitchFamily="50" charset="-128"/>
                <a:ea typeface="メイリオ" panose="020B0604030504040204" pitchFamily="50" charset="-128"/>
              </a:rPr>
              <a:t>令和４年１０月</a:t>
            </a:r>
            <a:r>
              <a:rPr lang="ja-JP" altLang="en-US" sz="1050" dirty="0">
                <a:latin typeface="メイリオ" panose="020B0604030504040204" pitchFamily="50" charset="-128"/>
                <a:ea typeface="メイリオ" panose="020B0604030504040204" pitchFamily="50" charset="-128"/>
              </a:rPr>
              <a:t>末の</a:t>
            </a:r>
            <a:r>
              <a:rPr lang="ja-JP" altLang="en-US" sz="1050" dirty="0" smtClean="0">
                <a:latin typeface="メイリオ" panose="020B0604030504040204" pitchFamily="50" charset="-128"/>
                <a:ea typeface="メイリオ" panose="020B0604030504040204" pitchFamily="50" charset="-128"/>
              </a:rPr>
              <a:t>もの</a:t>
            </a:r>
            <a:endParaRPr lang="en-US" altLang="ja-JP" sz="105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4101409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テキスト ボックス 3"/>
          <p:cNvSpPr txBox="1"/>
          <p:nvPr/>
        </p:nvSpPr>
        <p:spPr>
          <a:xfrm>
            <a:off x="67811" y="4692910"/>
            <a:ext cx="6691888" cy="1815882"/>
          </a:xfrm>
          <a:prstGeom prst="rect">
            <a:avLst/>
          </a:prstGeom>
          <a:solidFill>
            <a:srgbClr val="FFFF99"/>
          </a:solidFill>
        </p:spPr>
        <p:txBody>
          <a:bodyPr wrap="square" rtlCol="0">
            <a:spAutoFit/>
          </a:bodyPr>
          <a:lstStyle/>
          <a:p>
            <a:r>
              <a:rPr kumimoji="1" lang="ja-JP" altLang="en-US" sz="1400" dirty="0" smtClean="0">
                <a:latin typeface="メイリオ" panose="020B0604030504040204" pitchFamily="50" charset="-128"/>
                <a:ea typeface="メイリオ" panose="020B0604030504040204" pitchFamily="50" charset="-128"/>
              </a:rPr>
              <a:t>よくある間違い</a:t>
            </a:r>
            <a:endParaRPr kumimoji="1" lang="en-US" altLang="ja-JP" sz="1400" dirty="0" smtClean="0">
              <a:latin typeface="メイリオ" panose="020B0604030504040204" pitchFamily="50" charset="-128"/>
              <a:ea typeface="メイリオ" panose="020B0604030504040204" pitchFamily="50" charset="-128"/>
            </a:endParaRPr>
          </a:p>
          <a:p>
            <a:r>
              <a:rPr kumimoji="1" lang="ja-JP" altLang="en-US" sz="1400" dirty="0" smtClean="0">
                <a:latin typeface="メイリオ" panose="020B0604030504040204" pitchFamily="50" charset="-128"/>
                <a:ea typeface="メイリオ" panose="020B0604030504040204" pitchFamily="50" charset="-128"/>
              </a:rPr>
              <a:t>・提出対象期間を誤っている</a:t>
            </a:r>
            <a:endParaRPr kumimoji="1" lang="en-US" altLang="ja-JP" sz="1400" dirty="0" smtClean="0">
              <a:latin typeface="メイリオ" panose="020B0604030504040204" pitchFamily="50" charset="-128"/>
              <a:ea typeface="メイリオ" panose="020B0604030504040204" pitchFamily="50" charset="-128"/>
            </a:endParaRPr>
          </a:p>
          <a:p>
            <a:r>
              <a:rPr kumimoji="1" lang="ja-JP" altLang="en-US" sz="1400" dirty="0" smtClean="0">
                <a:latin typeface="メイリオ" panose="020B0604030504040204" pitchFamily="50" charset="-128"/>
                <a:ea typeface="メイリオ" panose="020B0604030504040204" pitchFamily="50" charset="-128"/>
              </a:rPr>
              <a:t>　</a:t>
            </a:r>
            <a:r>
              <a:rPr kumimoji="1" lang="en-US" altLang="ja-JP" sz="1400" dirty="0" smtClean="0">
                <a:latin typeface="メイリオ" panose="020B0604030504040204" pitchFamily="50" charset="-128"/>
                <a:ea typeface="メイリオ" panose="020B0604030504040204" pitchFamily="50" charset="-128"/>
              </a:rPr>
              <a:t>※</a:t>
            </a:r>
            <a:r>
              <a:rPr kumimoji="1" lang="ja-JP" altLang="en-US" sz="1400" dirty="0" smtClean="0">
                <a:latin typeface="メイリオ" panose="020B0604030504040204" pitchFamily="50" charset="-128"/>
                <a:ea typeface="メイリオ" panose="020B0604030504040204" pitchFamily="50" charset="-128"/>
              </a:rPr>
              <a:t>申請日を含む事業年度の前年度の決算が確定していないとの理由で、申請日を含む事業年度の前々期の決算書類が提出されている。</a:t>
            </a:r>
            <a:r>
              <a:rPr kumimoji="1" lang="ja-JP" altLang="en-US" sz="1400" dirty="0" smtClean="0">
                <a:latin typeface="メイリオ" panose="020B0604030504040204" pitchFamily="50" charset="-128"/>
                <a:ea typeface="メイリオ" panose="020B0604030504040204" pitchFamily="50" charset="-128"/>
              </a:rPr>
              <a:t>（１０月</a:t>
            </a:r>
            <a:r>
              <a:rPr kumimoji="1" lang="ja-JP" altLang="en-US" sz="1400" dirty="0" smtClean="0">
                <a:latin typeface="メイリオ" panose="020B0604030504040204" pitchFamily="50" charset="-128"/>
                <a:ea typeface="メイリオ" panose="020B0604030504040204" pitchFamily="50" charset="-128"/>
              </a:rPr>
              <a:t>末が決算期である場合、</a:t>
            </a:r>
            <a:r>
              <a:rPr kumimoji="1" lang="ja-JP" altLang="en-US" sz="1400" dirty="0" smtClean="0">
                <a:latin typeface="メイリオ" panose="020B0604030504040204" pitchFamily="50" charset="-128"/>
                <a:ea typeface="メイリオ" panose="020B0604030504040204" pitchFamily="50" charset="-128"/>
              </a:rPr>
              <a:t>令和４年１１月</a:t>
            </a:r>
            <a:r>
              <a:rPr kumimoji="1" lang="ja-JP" altLang="en-US" sz="1400" dirty="0" smtClean="0">
                <a:latin typeface="メイリオ" panose="020B0604030504040204" pitchFamily="50" charset="-128"/>
                <a:ea typeface="メイリオ" panose="020B0604030504040204" pitchFamily="50" charset="-128"/>
              </a:rPr>
              <a:t>の申請に対して、</a:t>
            </a:r>
            <a:r>
              <a:rPr kumimoji="1" lang="ja-JP" altLang="en-US" sz="1400" dirty="0" smtClean="0">
                <a:latin typeface="メイリオ" panose="020B0604030504040204" pitchFamily="50" charset="-128"/>
                <a:ea typeface="メイリオ" panose="020B0604030504040204" pitchFamily="50" charset="-128"/>
              </a:rPr>
              <a:t>令和３年１０月</a:t>
            </a:r>
            <a:r>
              <a:rPr kumimoji="1" lang="ja-JP" altLang="en-US" sz="1400" dirty="0" smtClean="0">
                <a:latin typeface="メイリオ" panose="020B0604030504040204" pitchFamily="50" charset="-128"/>
                <a:ea typeface="メイリオ" panose="020B0604030504040204" pitchFamily="50" charset="-128"/>
              </a:rPr>
              <a:t>末の決算書類が提出されている。）</a:t>
            </a:r>
            <a:endParaRPr kumimoji="1" lang="en-US" altLang="ja-JP" sz="1400" dirty="0" smtClean="0">
              <a:latin typeface="メイリオ" panose="020B0604030504040204" pitchFamily="50" charset="-128"/>
              <a:ea typeface="メイリオ" panose="020B0604030504040204" pitchFamily="50" charset="-128"/>
            </a:endParaRPr>
          </a:p>
          <a:p>
            <a:r>
              <a:rPr kumimoji="1" lang="ja-JP" altLang="en-US" sz="1400" dirty="0" smtClean="0">
                <a:latin typeface="メイリオ" panose="020B0604030504040204" pitchFamily="50" charset="-128"/>
                <a:ea typeface="メイリオ" panose="020B0604030504040204" pitchFamily="50" charset="-128"/>
              </a:rPr>
              <a:t>・確定していない「試算表」が添付されている。</a:t>
            </a:r>
            <a:endParaRPr kumimoji="1" lang="en-US" altLang="ja-JP" sz="1400" dirty="0" smtClean="0">
              <a:latin typeface="メイリオ" panose="020B0604030504040204" pitchFamily="50" charset="-128"/>
              <a:ea typeface="メイリオ" panose="020B0604030504040204" pitchFamily="50" charset="-128"/>
            </a:endParaRPr>
          </a:p>
          <a:p>
            <a:r>
              <a:rPr kumimoji="1" lang="ja-JP" altLang="en-US" sz="1400" dirty="0" smtClean="0">
                <a:latin typeface="メイリオ" panose="020B0604030504040204" pitchFamily="50" charset="-128"/>
                <a:ea typeface="メイリオ" panose="020B0604030504040204" pitchFamily="50" charset="-128"/>
              </a:rPr>
              <a:t>・債務超過の貸借対照表のみが添付されている。</a:t>
            </a:r>
            <a:endParaRPr kumimoji="1" lang="en-US" altLang="ja-JP" sz="1400" dirty="0" smtClean="0">
              <a:latin typeface="メイリオ" panose="020B0604030504040204" pitchFamily="50" charset="-128"/>
              <a:ea typeface="メイリオ" panose="020B0604030504040204" pitchFamily="50" charset="-128"/>
            </a:endParaRPr>
          </a:p>
        </p:txBody>
      </p:sp>
      <p:sp>
        <p:nvSpPr>
          <p:cNvPr id="7" name="テキスト ボックス 6"/>
          <p:cNvSpPr txBox="1"/>
          <p:nvPr/>
        </p:nvSpPr>
        <p:spPr>
          <a:xfrm>
            <a:off x="-15245" y="35496"/>
            <a:ext cx="6858000" cy="830997"/>
          </a:xfrm>
          <a:prstGeom prst="rect">
            <a:avLst/>
          </a:prstGeom>
          <a:solidFill>
            <a:schemeClr val="accent5"/>
          </a:solidFill>
        </p:spPr>
        <p:txBody>
          <a:bodyPr wrap="square" rtlCol="0">
            <a:spAutoFit/>
          </a:bodyPr>
          <a:lstStyle/>
          <a:p>
            <a:r>
              <a:rPr kumimoji="1" lang="ja-JP" altLang="en-US" sz="2400" dirty="0" smtClean="0">
                <a:solidFill>
                  <a:schemeClr val="bg1"/>
                </a:solidFill>
                <a:latin typeface="メイリオ" panose="020B0604030504040204" pitchFamily="50" charset="-128"/>
                <a:ea typeface="メイリオ" panose="020B0604030504040204" pitchFamily="50" charset="-128"/>
              </a:rPr>
              <a:t>⑥最近の事業年度における</a:t>
            </a:r>
            <a:endParaRPr kumimoji="1" lang="en-US" altLang="ja-JP" sz="2400" dirty="0" smtClean="0">
              <a:solidFill>
                <a:schemeClr val="bg1"/>
              </a:solidFill>
              <a:latin typeface="メイリオ" panose="020B0604030504040204" pitchFamily="50" charset="-128"/>
              <a:ea typeface="メイリオ" panose="020B0604030504040204" pitchFamily="50" charset="-128"/>
            </a:endParaRPr>
          </a:p>
          <a:p>
            <a:r>
              <a:rPr kumimoji="1" lang="ja-JP" altLang="en-US" sz="2400" dirty="0" smtClean="0">
                <a:solidFill>
                  <a:schemeClr val="bg1"/>
                </a:solidFill>
                <a:latin typeface="メイリオ" panose="020B0604030504040204" pitchFamily="50" charset="-128"/>
                <a:ea typeface="メイリオ" panose="020B0604030504040204" pitchFamily="50" charset="-128"/>
              </a:rPr>
              <a:t>貸借対照表及び損益計算書について</a:t>
            </a:r>
            <a:endParaRPr kumimoji="1" lang="ja-JP" altLang="en-US" sz="2400" dirty="0">
              <a:solidFill>
                <a:schemeClr val="bg1"/>
              </a:solidFill>
              <a:latin typeface="メイリオ" panose="020B0604030504040204" pitchFamily="50" charset="-128"/>
              <a:ea typeface="メイリオ" panose="020B0604030504040204" pitchFamily="50" charset="-128"/>
            </a:endParaRPr>
          </a:p>
        </p:txBody>
      </p:sp>
      <p:grpSp>
        <p:nvGrpSpPr>
          <p:cNvPr id="2" name="グループ化 1"/>
          <p:cNvGrpSpPr/>
          <p:nvPr/>
        </p:nvGrpSpPr>
        <p:grpSpPr>
          <a:xfrm>
            <a:off x="0" y="1072765"/>
            <a:ext cx="6827510" cy="3312368"/>
            <a:chOff x="0" y="1331640"/>
            <a:chExt cx="6827510" cy="3312368"/>
          </a:xfrm>
        </p:grpSpPr>
        <p:sp>
          <p:nvSpPr>
            <p:cNvPr id="3" name="テキスト ボックス 2"/>
            <p:cNvSpPr txBox="1"/>
            <p:nvPr/>
          </p:nvSpPr>
          <p:spPr>
            <a:xfrm>
              <a:off x="0" y="1449183"/>
              <a:ext cx="6827510" cy="307777"/>
            </a:xfrm>
            <a:prstGeom prst="rect">
              <a:avLst/>
            </a:prstGeom>
            <a:noFill/>
          </p:spPr>
          <p:txBody>
            <a:bodyPr wrap="none" rtlCol="0">
              <a:spAutoFit/>
            </a:bodyPr>
            <a:lstStyle/>
            <a:p>
              <a:r>
                <a:rPr kumimoji="1" lang="ja-JP" altLang="en-US" sz="1400" dirty="0" smtClean="0">
                  <a:latin typeface="メイリオ" panose="020B0604030504040204" pitchFamily="50" charset="-128"/>
                  <a:ea typeface="メイリオ" panose="020B0604030504040204" pitchFamily="50" charset="-128"/>
                </a:rPr>
                <a:t>○「最近の事業年度」とは、申請日を含む事業年度の前事業年度分を指します。</a:t>
              </a:r>
              <a:endParaRPr kumimoji="1" lang="en-US" altLang="ja-JP" sz="1400" dirty="0" smtClean="0">
                <a:latin typeface="メイリオ" panose="020B0604030504040204" pitchFamily="50" charset="-128"/>
                <a:ea typeface="メイリオ" panose="020B0604030504040204" pitchFamily="50" charset="-128"/>
              </a:endParaRPr>
            </a:p>
          </p:txBody>
        </p:sp>
        <p:sp>
          <p:nvSpPr>
            <p:cNvPr id="8" name="正方形/長方形 7"/>
            <p:cNvSpPr/>
            <p:nvPr/>
          </p:nvSpPr>
          <p:spPr>
            <a:xfrm>
              <a:off x="84902" y="1331640"/>
              <a:ext cx="6684685" cy="331236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44624" y="1756960"/>
              <a:ext cx="6782626" cy="623248"/>
            </a:xfrm>
            <a:prstGeom prst="rect">
              <a:avLst/>
            </a:prstGeom>
            <a:noFill/>
          </p:spPr>
          <p:txBody>
            <a:bodyPr wrap="none" rtlCol="0">
              <a:spAutoFit/>
            </a:bodyPr>
            <a:lstStyle/>
            <a:p>
              <a:r>
                <a:rPr lang="ja-JP" altLang="en-US" sz="1200" dirty="0">
                  <a:latin typeface="メイリオ" panose="020B0604030504040204" pitchFamily="50" charset="-128"/>
                  <a:ea typeface="メイリオ" panose="020B0604030504040204" pitchFamily="50" charset="-128"/>
                </a:rPr>
                <a:t>例：決算期が１０月末の場合、</a:t>
              </a:r>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　</a:t>
              </a:r>
              <a:r>
                <a:rPr lang="ja-JP" altLang="en-US" sz="1050" dirty="0">
                  <a:latin typeface="メイリオ" panose="020B0604030504040204" pitchFamily="50" charset="-128"/>
                  <a:ea typeface="メイリオ" panose="020B0604030504040204" pitchFamily="50" charset="-128"/>
                </a:rPr>
                <a:t>令和４年１０月末までに申請する場合は、令和２年９月～令和３年１０月末のもの</a:t>
              </a:r>
              <a:endParaRPr lang="en-US" altLang="ja-JP" sz="1050" dirty="0">
                <a:latin typeface="メイリオ" panose="020B0604030504040204" pitchFamily="50" charset="-128"/>
                <a:ea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rPr>
                <a:t>　令和４年１１月以降（令和４年１１月末まで）に申請する場合は、令和３年９月～令和４年１０月末のもの</a:t>
              </a:r>
              <a:endParaRPr lang="en-US" altLang="ja-JP" sz="1050" dirty="0">
                <a:latin typeface="メイリオ" panose="020B0604030504040204" pitchFamily="50" charset="-128"/>
                <a:ea typeface="メイリオ" panose="020B0604030504040204" pitchFamily="50" charset="-128"/>
              </a:endParaRPr>
            </a:p>
          </p:txBody>
        </p:sp>
        <p:sp>
          <p:nvSpPr>
            <p:cNvPr id="21" name="テキスト ボックス 20"/>
            <p:cNvSpPr txBox="1"/>
            <p:nvPr/>
          </p:nvSpPr>
          <p:spPr>
            <a:xfrm>
              <a:off x="152793" y="2371150"/>
              <a:ext cx="6444560" cy="523220"/>
            </a:xfrm>
            <a:prstGeom prst="rect">
              <a:avLst/>
            </a:prstGeom>
            <a:noFill/>
          </p:spPr>
          <p:txBody>
            <a:bodyPr wrap="square" rtlCol="0">
              <a:spAutoFit/>
            </a:bodyPr>
            <a:lstStyle/>
            <a:p>
              <a:r>
                <a:rPr kumimoji="1" lang="ja-JP" altLang="en-US" sz="1400" dirty="0" smtClean="0">
                  <a:latin typeface="メイリオ" panose="020B0604030504040204" pitchFamily="50" charset="-128"/>
                  <a:ea typeface="メイリオ" panose="020B0604030504040204" pitchFamily="50" charset="-128"/>
                </a:rPr>
                <a:t>申請日時点でこの決算が確定していない場合、確定後に申請をしていただくことになります。</a:t>
              </a:r>
              <a:endParaRPr kumimoji="1" lang="en-US" altLang="ja-JP" sz="1400" dirty="0" smtClean="0">
                <a:latin typeface="メイリオ" panose="020B0604030504040204" pitchFamily="50" charset="-128"/>
                <a:ea typeface="メイリオ" panose="020B0604030504040204" pitchFamily="50" charset="-128"/>
              </a:endParaRPr>
            </a:p>
          </p:txBody>
        </p:sp>
        <p:sp>
          <p:nvSpPr>
            <p:cNvPr id="22" name="テキスト ボックス 21"/>
            <p:cNvSpPr txBox="1"/>
            <p:nvPr/>
          </p:nvSpPr>
          <p:spPr>
            <a:xfrm>
              <a:off x="39217" y="2906619"/>
              <a:ext cx="6558135" cy="1600438"/>
            </a:xfrm>
            <a:prstGeom prst="rect">
              <a:avLst/>
            </a:prstGeom>
            <a:noFill/>
          </p:spPr>
          <p:txBody>
            <a:bodyPr wrap="square" rtlCol="0">
              <a:spAutoFit/>
            </a:bodyPr>
            <a:lstStyle/>
            <a:p>
              <a:r>
                <a:rPr kumimoji="1" lang="ja-JP" altLang="en-US" sz="1400" dirty="0" smtClean="0">
                  <a:latin typeface="メイリオ" panose="020B0604030504040204" pitchFamily="50" charset="-128"/>
                  <a:ea typeface="メイリオ" panose="020B0604030504040204" pitchFamily="50" charset="-128"/>
                </a:rPr>
                <a:t>○登録を受けるためには、財産要件（負債が資産を上回っていないこと）を満たしている必要があります。</a:t>
              </a:r>
              <a:endParaRPr kumimoji="1" lang="en-US" altLang="ja-JP" sz="1400" dirty="0" smtClean="0">
                <a:latin typeface="メイリオ" panose="020B0604030504040204" pitchFamily="50" charset="-128"/>
                <a:ea typeface="メイリオ" panose="020B0604030504040204" pitchFamily="50" charset="-128"/>
              </a:endParaRPr>
            </a:p>
            <a:p>
              <a:r>
                <a:rPr kumimoji="1" lang="ja-JP" altLang="en-US" sz="1400" dirty="0" smtClean="0">
                  <a:latin typeface="メイリオ" panose="020B0604030504040204" pitchFamily="50" charset="-128"/>
                  <a:ea typeface="メイリオ" panose="020B0604030504040204" pitchFamily="50" charset="-128"/>
                </a:rPr>
                <a:t>・最近の事業年度において債務超過となる場合は、最近の事業年度及びこの前年度の貸借対照表及び損益計算書を添付していただき、当期純利益が２期連続で生じているなど、「財産及び損益の状況が良好である」</a:t>
              </a:r>
              <a:r>
                <a:rPr kumimoji="1" lang="ja-JP" altLang="en-US" sz="1400" dirty="0" err="1" smtClean="0">
                  <a:latin typeface="メイリオ" panose="020B0604030504040204" pitchFamily="50" charset="-128"/>
                  <a:ea typeface="メイリオ" panose="020B0604030504040204" pitchFamily="50" charset="-128"/>
                </a:rPr>
                <a:t>か</a:t>
              </a:r>
              <a:r>
                <a:rPr kumimoji="1" lang="ja-JP" altLang="en-US" sz="1400" dirty="0" smtClean="0">
                  <a:latin typeface="メイリオ" panose="020B0604030504040204" pitchFamily="50" charset="-128"/>
                  <a:ea typeface="メイリオ" panose="020B0604030504040204" pitchFamily="50" charset="-128"/>
                </a:rPr>
                <a:t>どうかを確認させていただく必要があります。</a:t>
              </a:r>
              <a:endParaRPr kumimoji="1" lang="en-US" altLang="ja-JP" sz="1400" dirty="0" smtClean="0">
                <a:latin typeface="メイリオ" panose="020B0604030504040204" pitchFamily="50" charset="-128"/>
                <a:ea typeface="メイリオ" panose="020B0604030504040204" pitchFamily="50" charset="-128"/>
              </a:endParaRPr>
            </a:p>
            <a:p>
              <a:r>
                <a:rPr kumimoji="1" lang="ja-JP" altLang="en-US" sz="1400" dirty="0" smtClean="0">
                  <a:latin typeface="メイリオ" panose="020B0604030504040204" pitchFamily="50" charset="-128"/>
                  <a:ea typeface="メイリオ" panose="020B0604030504040204" pitchFamily="50" charset="-128"/>
                </a:rPr>
                <a:t>（確認できない場合は登録ができません）</a:t>
              </a:r>
              <a:endParaRPr kumimoji="1" lang="en-US" altLang="ja-JP" sz="1400" dirty="0" smtClean="0">
                <a:latin typeface="メイリオ" panose="020B0604030504040204" pitchFamily="50" charset="-128"/>
                <a:ea typeface="メイリオ" panose="020B0604030504040204" pitchFamily="50" charset="-128"/>
              </a:endParaRPr>
            </a:p>
          </p:txBody>
        </p:sp>
      </p:grpSp>
    </p:spTree>
    <p:extLst>
      <p:ext uri="{BB962C8B-B14F-4D97-AF65-F5344CB8AC3E}">
        <p14:creationId xmlns:p14="http://schemas.microsoft.com/office/powerpoint/2010/main" val="20659536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テキスト ボックス 2"/>
          <p:cNvSpPr txBox="1"/>
          <p:nvPr/>
        </p:nvSpPr>
        <p:spPr>
          <a:xfrm>
            <a:off x="0" y="1017135"/>
            <a:ext cx="6381328" cy="738664"/>
          </a:xfrm>
          <a:prstGeom prst="rect">
            <a:avLst/>
          </a:prstGeom>
          <a:noFill/>
        </p:spPr>
        <p:txBody>
          <a:bodyPr wrap="square" rtlCol="0">
            <a:spAutoFit/>
          </a:bodyPr>
          <a:lstStyle/>
          <a:p>
            <a:r>
              <a:rPr kumimoji="1" lang="ja-JP" altLang="en-US" sz="1400" dirty="0" smtClean="0">
                <a:latin typeface="メイリオ" panose="020B0604030504040204" pitchFamily="50" charset="-128"/>
                <a:ea typeface="メイリオ" panose="020B0604030504040204" pitchFamily="50" charset="-128"/>
              </a:rPr>
              <a:t>○登録免許税は、電子申請の場合であっても、書面申請の場合であっても、「申請時に」納めていただく必要があります。</a:t>
            </a:r>
            <a:endParaRPr lang="en-US" altLang="ja-JP" sz="1400" dirty="0">
              <a:latin typeface="メイリオ" panose="020B0604030504040204" pitchFamily="50" charset="-128"/>
              <a:ea typeface="メイリオ" panose="020B0604030504040204" pitchFamily="50" charset="-128"/>
            </a:endParaRPr>
          </a:p>
          <a:p>
            <a:r>
              <a:rPr kumimoji="1" lang="ja-JP" altLang="en-US" sz="1400" dirty="0" smtClean="0">
                <a:latin typeface="メイリオ" panose="020B0604030504040204" pitchFamily="50" charset="-128"/>
                <a:ea typeface="メイリオ" panose="020B0604030504040204" pitchFamily="50" charset="-128"/>
              </a:rPr>
              <a:t>　</a:t>
            </a:r>
            <a:r>
              <a:rPr kumimoji="1" lang="en-US" altLang="ja-JP" sz="1400" dirty="0" smtClean="0">
                <a:latin typeface="メイリオ" panose="020B0604030504040204" pitchFamily="50" charset="-128"/>
                <a:ea typeface="メイリオ" panose="020B0604030504040204" pitchFamily="50" charset="-128"/>
              </a:rPr>
              <a:t>※</a:t>
            </a:r>
            <a:r>
              <a:rPr kumimoji="1" lang="ja-JP" altLang="en-US" sz="1400" dirty="0" smtClean="0">
                <a:latin typeface="メイリオ" panose="020B0604030504040204" pitchFamily="50" charset="-128"/>
                <a:ea typeface="メイリオ" panose="020B0604030504040204" pitchFamily="50" charset="-128"/>
              </a:rPr>
              <a:t>登録後に納めるものではありません。</a:t>
            </a:r>
            <a:endParaRPr kumimoji="1" lang="en-US" altLang="ja-JP" sz="1400" dirty="0" smtClean="0">
              <a:latin typeface="メイリオ" panose="020B0604030504040204" pitchFamily="50" charset="-128"/>
              <a:ea typeface="メイリオ" panose="020B0604030504040204" pitchFamily="50" charset="-128"/>
            </a:endParaRPr>
          </a:p>
        </p:txBody>
      </p:sp>
      <p:sp>
        <p:nvSpPr>
          <p:cNvPr id="4" name="テキスト ボックス 3"/>
          <p:cNvSpPr txBox="1"/>
          <p:nvPr/>
        </p:nvSpPr>
        <p:spPr>
          <a:xfrm>
            <a:off x="84902" y="4352448"/>
            <a:ext cx="6691888" cy="738664"/>
          </a:xfrm>
          <a:prstGeom prst="rect">
            <a:avLst/>
          </a:prstGeom>
          <a:solidFill>
            <a:srgbClr val="FFFF99"/>
          </a:solidFill>
        </p:spPr>
        <p:txBody>
          <a:bodyPr wrap="square" rtlCol="0">
            <a:spAutoFit/>
          </a:bodyPr>
          <a:lstStyle/>
          <a:p>
            <a:r>
              <a:rPr kumimoji="1" lang="ja-JP" altLang="en-US" sz="1400" dirty="0" smtClean="0">
                <a:latin typeface="メイリオ" panose="020B0604030504040204" pitchFamily="50" charset="-128"/>
                <a:ea typeface="メイリオ" panose="020B0604030504040204" pitchFamily="50" charset="-128"/>
              </a:rPr>
              <a:t>よくある間違い</a:t>
            </a:r>
            <a:endParaRPr kumimoji="1" lang="en-US" altLang="ja-JP" sz="1400" dirty="0" smtClean="0">
              <a:latin typeface="メイリオ" panose="020B0604030504040204" pitchFamily="50" charset="-128"/>
              <a:ea typeface="メイリオ" panose="020B0604030504040204" pitchFamily="50" charset="-128"/>
            </a:endParaRPr>
          </a:p>
          <a:p>
            <a:r>
              <a:rPr kumimoji="1" lang="ja-JP" altLang="en-US" sz="1400" dirty="0" smtClean="0">
                <a:latin typeface="メイリオ" panose="020B0604030504040204" pitchFamily="50" charset="-128"/>
                <a:ea typeface="メイリオ" panose="020B0604030504040204" pitchFamily="50" charset="-128"/>
              </a:rPr>
              <a:t>・申請時に領収書を送付していない（登録後に納付をしようとしている）</a:t>
            </a:r>
            <a:endParaRPr kumimoji="1" lang="en-US" altLang="ja-JP" sz="1400" dirty="0" smtClean="0">
              <a:latin typeface="メイリオ" panose="020B0604030504040204" pitchFamily="50" charset="-128"/>
              <a:ea typeface="メイリオ" panose="020B0604030504040204" pitchFamily="50" charset="-128"/>
            </a:endParaRPr>
          </a:p>
          <a:p>
            <a:r>
              <a:rPr kumimoji="1" lang="ja-JP" altLang="en-US" sz="1400" dirty="0" smtClean="0">
                <a:latin typeface="メイリオ" panose="020B0604030504040204" pitchFamily="50" charset="-128"/>
                <a:ea typeface="メイリオ" panose="020B0604030504040204" pitchFamily="50" charset="-128"/>
              </a:rPr>
              <a:t>・納付先税務署を誤っている（申請者の最寄り税務署に納めている）</a:t>
            </a:r>
            <a:endParaRPr lang="en-US" altLang="ja-JP" sz="1400" dirty="0">
              <a:latin typeface="メイリオ" panose="020B0604030504040204" pitchFamily="50" charset="-128"/>
              <a:ea typeface="メイリオ" panose="020B0604030504040204" pitchFamily="50" charset="-128"/>
            </a:endParaRPr>
          </a:p>
        </p:txBody>
      </p:sp>
      <p:sp>
        <p:nvSpPr>
          <p:cNvPr id="7" name="テキスト ボックス 6"/>
          <p:cNvSpPr txBox="1"/>
          <p:nvPr/>
        </p:nvSpPr>
        <p:spPr>
          <a:xfrm>
            <a:off x="-7962" y="35496"/>
            <a:ext cx="6865962" cy="461665"/>
          </a:xfrm>
          <a:prstGeom prst="rect">
            <a:avLst/>
          </a:prstGeom>
          <a:solidFill>
            <a:schemeClr val="accent5"/>
          </a:solidFill>
        </p:spPr>
        <p:txBody>
          <a:bodyPr wrap="square" rtlCol="0">
            <a:spAutoFit/>
          </a:bodyPr>
          <a:lstStyle/>
          <a:p>
            <a:r>
              <a:rPr kumimoji="1" lang="ja-JP" altLang="en-US" sz="2400" dirty="0" smtClean="0">
                <a:solidFill>
                  <a:schemeClr val="bg1"/>
                </a:solidFill>
                <a:latin typeface="メイリオ" panose="020B0604030504040204" pitchFamily="50" charset="-128"/>
                <a:ea typeface="メイリオ" panose="020B0604030504040204" pitchFamily="50" charset="-128"/>
              </a:rPr>
              <a:t>⑦登録免許税について</a:t>
            </a:r>
            <a:endParaRPr kumimoji="1" lang="ja-JP" altLang="en-US" sz="2400" dirty="0">
              <a:solidFill>
                <a:schemeClr val="bg1"/>
              </a:solidFill>
              <a:latin typeface="メイリオ" panose="020B0604030504040204" pitchFamily="50" charset="-128"/>
              <a:ea typeface="メイリオ" panose="020B0604030504040204" pitchFamily="50" charset="-128"/>
            </a:endParaRPr>
          </a:p>
        </p:txBody>
      </p:sp>
      <p:sp>
        <p:nvSpPr>
          <p:cNvPr id="8" name="正方形/長方形 7"/>
          <p:cNvSpPr/>
          <p:nvPr/>
        </p:nvSpPr>
        <p:spPr>
          <a:xfrm>
            <a:off x="84902" y="825252"/>
            <a:ext cx="6684685" cy="33147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19075" y="1809310"/>
            <a:ext cx="6381328" cy="523220"/>
          </a:xfrm>
          <a:prstGeom prst="rect">
            <a:avLst/>
          </a:prstGeom>
          <a:noFill/>
        </p:spPr>
        <p:txBody>
          <a:bodyPr wrap="square" rtlCol="0">
            <a:spAutoFit/>
          </a:bodyPr>
          <a:lstStyle/>
          <a:p>
            <a:r>
              <a:rPr kumimoji="1" lang="ja-JP" altLang="en-US" sz="1400" dirty="0" smtClean="0">
                <a:latin typeface="メイリオ" panose="020B0604030504040204" pitchFamily="50" charset="-128"/>
                <a:ea typeface="メイリオ" panose="020B0604030504040204" pitchFamily="50" charset="-128"/>
              </a:rPr>
              <a:t>○申請と同時または申請後速やかに、「登録免許税の領収書（原本）」を「郵送」してください。</a:t>
            </a:r>
            <a:endParaRPr lang="en-US" altLang="ja-JP" sz="1400" dirty="0">
              <a:latin typeface="メイリオ" panose="020B0604030504040204" pitchFamily="50" charset="-128"/>
              <a:ea typeface="メイリオ" panose="020B0604030504040204" pitchFamily="50" charset="-128"/>
            </a:endParaRPr>
          </a:p>
        </p:txBody>
      </p:sp>
      <p:sp>
        <p:nvSpPr>
          <p:cNvPr id="10" name="テキスト ボックス 9"/>
          <p:cNvSpPr txBox="1"/>
          <p:nvPr/>
        </p:nvSpPr>
        <p:spPr>
          <a:xfrm>
            <a:off x="333573" y="2368106"/>
            <a:ext cx="5714181" cy="1538883"/>
          </a:xfrm>
          <a:prstGeom prst="rect">
            <a:avLst/>
          </a:prstGeom>
          <a:noFill/>
        </p:spPr>
        <p:txBody>
          <a:bodyPr wrap="square" rtlCol="0">
            <a:spAutoFit/>
          </a:bodyPr>
          <a:lstStyle/>
          <a:p>
            <a:r>
              <a:rPr lang="ja-JP" altLang="en-US" sz="1400" dirty="0" smtClean="0">
                <a:latin typeface="メイリオ" panose="020B0604030504040204" pitchFamily="50" charset="-128"/>
                <a:ea typeface="メイリオ" panose="020B0604030504040204" pitchFamily="50" charset="-128"/>
              </a:rPr>
              <a:t>金額：９万円</a:t>
            </a:r>
            <a:endParaRPr lang="en-US" altLang="ja-JP" sz="1400" dirty="0" smtClean="0">
              <a:latin typeface="メイリオ" panose="020B0604030504040204" pitchFamily="50" charset="-128"/>
              <a:ea typeface="メイリオ" panose="020B0604030504040204" pitchFamily="50" charset="-128"/>
            </a:endParaRPr>
          </a:p>
          <a:p>
            <a:r>
              <a:rPr lang="ja-JP" altLang="en-US" sz="1400" dirty="0" smtClean="0">
                <a:latin typeface="メイリオ" panose="020B0604030504040204" pitchFamily="50" charset="-128"/>
                <a:ea typeface="メイリオ" panose="020B0604030504040204" pitchFamily="50" charset="-128"/>
              </a:rPr>
              <a:t>納付先：大阪国税局 東税務署</a:t>
            </a:r>
            <a:endParaRPr lang="en-US" altLang="ja-JP" sz="1400" dirty="0" smtClean="0">
              <a:latin typeface="メイリオ" panose="020B0604030504040204" pitchFamily="50" charset="-128"/>
              <a:ea typeface="メイリオ" panose="020B0604030504040204" pitchFamily="50" charset="-128"/>
            </a:endParaRPr>
          </a:p>
          <a:p>
            <a:r>
              <a:rPr lang="ja-JP" altLang="en-US" sz="1400" dirty="0" smtClean="0">
                <a:latin typeface="メイリオ" panose="020B0604030504040204" pitchFamily="50" charset="-128"/>
                <a:ea typeface="メイリオ" panose="020B0604030504040204" pitchFamily="50" charset="-128"/>
              </a:rPr>
              <a:t>納付方法：東税務署又は最寄りの金融機関（日本銀行歳入代理店）</a:t>
            </a:r>
            <a:endParaRPr lang="en-US" altLang="ja-JP" sz="1400" dirty="0" smtClean="0">
              <a:latin typeface="メイリオ" panose="020B0604030504040204" pitchFamily="50" charset="-128"/>
              <a:ea typeface="メイリオ" panose="020B0604030504040204" pitchFamily="50" charset="-128"/>
            </a:endParaRPr>
          </a:p>
          <a:p>
            <a:r>
              <a:rPr lang="ja-JP" altLang="en-US" sz="1400" dirty="0" smtClean="0">
                <a:latin typeface="メイリオ" panose="020B0604030504040204" pitchFamily="50" charset="-128"/>
                <a:ea typeface="メイリオ" panose="020B0604030504040204" pitchFamily="50" charset="-128"/>
              </a:rPr>
              <a:t>領収書原本の送付先：</a:t>
            </a:r>
            <a:endParaRPr lang="en-US" altLang="ja-JP" sz="1400" dirty="0" smtClean="0">
              <a:latin typeface="メイリオ" panose="020B0604030504040204" pitchFamily="50" charset="-128"/>
              <a:ea typeface="メイリオ" panose="020B0604030504040204" pitchFamily="50" charset="-128"/>
            </a:endParaRPr>
          </a:p>
          <a:p>
            <a:r>
              <a:rPr lang="ja-JP" altLang="en-US" sz="1400" dirty="0" smtClean="0">
                <a:latin typeface="メイリオ" panose="020B0604030504040204" pitchFamily="50" charset="-128"/>
                <a:ea typeface="メイリオ" panose="020B0604030504040204" pitchFamily="50" charset="-128"/>
              </a:rPr>
              <a:t>　</a:t>
            </a:r>
            <a:r>
              <a:rPr lang="ja-JP" altLang="en-US" sz="1200" dirty="0" smtClean="0">
                <a:latin typeface="メイリオ" panose="020B0604030504040204" pitchFamily="50" charset="-128"/>
                <a:ea typeface="メイリオ" panose="020B0604030504040204" pitchFamily="50" charset="-128"/>
              </a:rPr>
              <a:t>〒</a:t>
            </a:r>
            <a:r>
              <a:rPr lang="en-US" altLang="ja-JP" sz="1200" dirty="0" smtClean="0">
                <a:latin typeface="メイリオ" panose="020B0604030504040204" pitchFamily="50" charset="-128"/>
                <a:ea typeface="メイリオ" panose="020B0604030504040204" pitchFamily="50" charset="-128"/>
              </a:rPr>
              <a:t>540-8586</a:t>
            </a:r>
          </a:p>
          <a:p>
            <a:r>
              <a:rPr lang="ja-JP" altLang="en-US" sz="1200" dirty="0" smtClean="0">
                <a:latin typeface="メイリオ" panose="020B0604030504040204" pitchFamily="50" charset="-128"/>
                <a:ea typeface="メイリオ" panose="020B0604030504040204" pitchFamily="50" charset="-128"/>
              </a:rPr>
              <a:t>　大阪市</a:t>
            </a:r>
            <a:r>
              <a:rPr lang="ja-JP" altLang="en-US" sz="1200" smtClean="0">
                <a:latin typeface="メイリオ" panose="020B0604030504040204" pitchFamily="50" charset="-128"/>
                <a:ea typeface="メイリオ" panose="020B0604030504040204" pitchFamily="50" charset="-128"/>
              </a:rPr>
              <a:t>中央区大手前３－１－４１　大手前合同庁舎</a:t>
            </a:r>
            <a:endParaRPr lang="en-US" altLang="ja-JP" sz="1200" dirty="0" smtClean="0">
              <a:latin typeface="メイリオ" panose="020B0604030504040204" pitchFamily="50" charset="-128"/>
              <a:ea typeface="メイリオ" panose="020B0604030504040204" pitchFamily="50" charset="-128"/>
            </a:endParaRPr>
          </a:p>
          <a:p>
            <a:r>
              <a:rPr lang="ja-JP" altLang="en-US" sz="1200" dirty="0" smtClean="0">
                <a:latin typeface="メイリオ" panose="020B0604030504040204" pitchFamily="50" charset="-128"/>
                <a:ea typeface="メイリオ" panose="020B0604030504040204" pitchFamily="50" charset="-128"/>
              </a:rPr>
              <a:t>　近畿地方整備局　建政部　建設産業第二課　賃貸住宅管理業係</a:t>
            </a:r>
            <a:endParaRPr lang="en-US" altLang="ja-JP" sz="1200" dirty="0" smtClean="0">
              <a:latin typeface="メイリオ" panose="020B0604030504040204" pitchFamily="50" charset="-128"/>
              <a:ea typeface="メイリオ" panose="020B0604030504040204" pitchFamily="50" charset="-128"/>
            </a:endParaRPr>
          </a:p>
        </p:txBody>
      </p:sp>
      <p:pic>
        <p:nvPicPr>
          <p:cNvPr id="12"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680" y="5868144"/>
            <a:ext cx="5375199" cy="25518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4" name="テキスト ボックス 13"/>
          <p:cNvSpPr txBox="1"/>
          <p:nvPr/>
        </p:nvSpPr>
        <p:spPr>
          <a:xfrm>
            <a:off x="1437764" y="6046829"/>
            <a:ext cx="162018" cy="184666"/>
          </a:xfrm>
          <a:prstGeom prst="rect">
            <a:avLst/>
          </a:prstGeom>
          <a:noFill/>
        </p:spPr>
        <p:txBody>
          <a:bodyPr wrap="square" lIns="0" tIns="0" rIns="0" bIns="0" rtlCol="0">
            <a:spAutoFit/>
          </a:bodyPr>
          <a:lstStyle/>
          <a:p>
            <a:r>
              <a:rPr lang="ja-JP" altLang="en-US" sz="1200" b="1" dirty="0">
                <a:solidFill>
                  <a:srgbClr val="FF0000"/>
                </a:solidFill>
              </a:rPr>
              <a:t>○</a:t>
            </a:r>
            <a:endParaRPr kumimoji="1" lang="ja-JP" altLang="en-US" sz="1200" b="1" dirty="0">
              <a:solidFill>
                <a:srgbClr val="FF0000"/>
              </a:solidFill>
            </a:endParaRPr>
          </a:p>
        </p:txBody>
      </p:sp>
      <p:sp>
        <p:nvSpPr>
          <p:cNvPr id="15" name="テキスト ボックス 14"/>
          <p:cNvSpPr txBox="1"/>
          <p:nvPr/>
        </p:nvSpPr>
        <p:spPr>
          <a:xfrm>
            <a:off x="1575874" y="6046829"/>
            <a:ext cx="162018" cy="184666"/>
          </a:xfrm>
          <a:prstGeom prst="rect">
            <a:avLst/>
          </a:prstGeom>
          <a:noFill/>
        </p:spPr>
        <p:txBody>
          <a:bodyPr wrap="square" lIns="0" tIns="0" rIns="0" bIns="0" rtlCol="0">
            <a:spAutoFit/>
          </a:bodyPr>
          <a:lstStyle/>
          <a:p>
            <a:r>
              <a:rPr lang="ja-JP" altLang="en-US" sz="1200" b="1" dirty="0">
                <a:solidFill>
                  <a:srgbClr val="FF0000"/>
                </a:solidFill>
              </a:rPr>
              <a:t>○</a:t>
            </a:r>
            <a:endParaRPr kumimoji="1" lang="ja-JP" altLang="en-US" sz="1200" b="1" dirty="0">
              <a:solidFill>
                <a:srgbClr val="FF0000"/>
              </a:solidFill>
            </a:endParaRPr>
          </a:p>
        </p:txBody>
      </p:sp>
      <p:sp>
        <p:nvSpPr>
          <p:cNvPr id="16" name="テキスト ボックス 15"/>
          <p:cNvSpPr txBox="1"/>
          <p:nvPr/>
        </p:nvSpPr>
        <p:spPr>
          <a:xfrm>
            <a:off x="1840280" y="6048089"/>
            <a:ext cx="162018" cy="184666"/>
          </a:xfrm>
          <a:prstGeom prst="rect">
            <a:avLst/>
          </a:prstGeom>
          <a:noFill/>
        </p:spPr>
        <p:txBody>
          <a:bodyPr wrap="square" lIns="0" tIns="0" rIns="0" bIns="0" rtlCol="0">
            <a:spAutoFit/>
          </a:bodyPr>
          <a:lstStyle/>
          <a:p>
            <a:r>
              <a:rPr lang="ja-JP" altLang="en-US" sz="1200" b="1" dirty="0">
                <a:solidFill>
                  <a:srgbClr val="FF0000"/>
                </a:solidFill>
              </a:rPr>
              <a:t>２</a:t>
            </a:r>
            <a:endParaRPr kumimoji="1" lang="ja-JP" altLang="en-US" sz="1200" b="1" dirty="0">
              <a:solidFill>
                <a:srgbClr val="FF0000"/>
              </a:solidFill>
            </a:endParaRPr>
          </a:p>
        </p:txBody>
      </p:sp>
      <p:sp>
        <p:nvSpPr>
          <p:cNvPr id="17" name="テキスト ボックス 16"/>
          <p:cNvSpPr txBox="1"/>
          <p:nvPr/>
        </p:nvSpPr>
        <p:spPr>
          <a:xfrm>
            <a:off x="1964101" y="6048089"/>
            <a:ext cx="162018" cy="184666"/>
          </a:xfrm>
          <a:prstGeom prst="rect">
            <a:avLst/>
          </a:prstGeom>
          <a:noFill/>
        </p:spPr>
        <p:txBody>
          <a:bodyPr wrap="square" lIns="0" tIns="0" rIns="0" bIns="0" rtlCol="0">
            <a:spAutoFit/>
          </a:bodyPr>
          <a:lstStyle/>
          <a:p>
            <a:r>
              <a:rPr lang="ja-JP" altLang="en-US" sz="1200" b="1" dirty="0">
                <a:solidFill>
                  <a:srgbClr val="FF0000"/>
                </a:solidFill>
              </a:rPr>
              <a:t>２</a:t>
            </a:r>
            <a:endParaRPr kumimoji="1" lang="ja-JP" altLang="en-US" sz="1200" b="1" dirty="0">
              <a:solidFill>
                <a:srgbClr val="FF0000"/>
              </a:solidFill>
            </a:endParaRPr>
          </a:p>
        </p:txBody>
      </p:sp>
      <p:sp>
        <p:nvSpPr>
          <p:cNvPr id="18" name="テキスト ボックス 17"/>
          <p:cNvSpPr txBox="1"/>
          <p:nvPr/>
        </p:nvSpPr>
        <p:spPr>
          <a:xfrm>
            <a:off x="2078397" y="6048089"/>
            <a:ext cx="162018" cy="184666"/>
          </a:xfrm>
          <a:prstGeom prst="rect">
            <a:avLst/>
          </a:prstGeom>
          <a:noFill/>
        </p:spPr>
        <p:txBody>
          <a:bodyPr wrap="square" lIns="0" tIns="0" rIns="0" bIns="0" rtlCol="0">
            <a:spAutoFit/>
          </a:bodyPr>
          <a:lstStyle/>
          <a:p>
            <a:r>
              <a:rPr lang="ja-JP" altLang="en-US" sz="1200" b="1" dirty="0" smtClean="0">
                <a:solidFill>
                  <a:srgbClr val="FF0000"/>
                </a:solidFill>
              </a:rPr>
              <a:t>１</a:t>
            </a:r>
            <a:endParaRPr kumimoji="1" lang="ja-JP" altLang="en-US" sz="1200" b="1" dirty="0">
              <a:solidFill>
                <a:srgbClr val="FF0000"/>
              </a:solidFill>
            </a:endParaRPr>
          </a:p>
        </p:txBody>
      </p:sp>
      <p:sp>
        <p:nvSpPr>
          <p:cNvPr id="20" name="テキスト ボックス 19"/>
          <p:cNvSpPr txBox="1"/>
          <p:nvPr/>
        </p:nvSpPr>
        <p:spPr>
          <a:xfrm>
            <a:off x="2634624" y="6051527"/>
            <a:ext cx="162018" cy="184666"/>
          </a:xfrm>
          <a:prstGeom prst="rect">
            <a:avLst/>
          </a:prstGeom>
          <a:noFill/>
        </p:spPr>
        <p:txBody>
          <a:bodyPr wrap="square" lIns="0" tIns="0" rIns="0" bIns="0" rtlCol="0">
            <a:spAutoFit/>
          </a:bodyPr>
          <a:lstStyle/>
          <a:p>
            <a:r>
              <a:rPr lang="ja-JP" altLang="en-US" sz="1200" b="1" dirty="0">
                <a:solidFill>
                  <a:srgbClr val="FF0000"/>
                </a:solidFill>
              </a:rPr>
              <a:t>東</a:t>
            </a:r>
            <a:endParaRPr kumimoji="1" lang="ja-JP" altLang="en-US" sz="1200" b="1" dirty="0">
              <a:solidFill>
                <a:srgbClr val="FF0000"/>
              </a:solidFill>
            </a:endParaRPr>
          </a:p>
        </p:txBody>
      </p:sp>
      <p:sp>
        <p:nvSpPr>
          <p:cNvPr id="23" name="テキスト ボックス 22"/>
          <p:cNvSpPr txBox="1"/>
          <p:nvPr/>
        </p:nvSpPr>
        <p:spPr>
          <a:xfrm>
            <a:off x="3708542" y="6323462"/>
            <a:ext cx="162018" cy="184666"/>
          </a:xfrm>
          <a:prstGeom prst="rect">
            <a:avLst/>
          </a:prstGeom>
          <a:noFill/>
        </p:spPr>
        <p:txBody>
          <a:bodyPr wrap="square" lIns="0" tIns="0" rIns="0" bIns="0" rtlCol="0">
            <a:spAutoFit/>
          </a:bodyPr>
          <a:lstStyle/>
          <a:p>
            <a:r>
              <a:rPr kumimoji="1" lang="ja-JP" altLang="en-US" sz="1200" b="1" dirty="0" smtClean="0">
                <a:solidFill>
                  <a:srgbClr val="FF0000"/>
                </a:solidFill>
              </a:rPr>
              <a:t>￥</a:t>
            </a:r>
            <a:endParaRPr kumimoji="1" lang="ja-JP" altLang="en-US" sz="1200" b="1" dirty="0">
              <a:solidFill>
                <a:srgbClr val="FF0000"/>
              </a:solidFill>
            </a:endParaRPr>
          </a:p>
        </p:txBody>
      </p:sp>
      <p:sp>
        <p:nvSpPr>
          <p:cNvPr id="24" name="テキスト ボックス 23"/>
          <p:cNvSpPr txBox="1"/>
          <p:nvPr/>
        </p:nvSpPr>
        <p:spPr>
          <a:xfrm>
            <a:off x="3861034" y="6314306"/>
            <a:ext cx="162018" cy="184666"/>
          </a:xfrm>
          <a:prstGeom prst="rect">
            <a:avLst/>
          </a:prstGeom>
          <a:noFill/>
        </p:spPr>
        <p:txBody>
          <a:bodyPr wrap="square" lIns="0" tIns="0" rIns="0" bIns="0" rtlCol="0">
            <a:spAutoFit/>
          </a:bodyPr>
          <a:lstStyle/>
          <a:p>
            <a:r>
              <a:rPr lang="ja-JP" altLang="en-US" sz="1200" b="1" dirty="0">
                <a:solidFill>
                  <a:srgbClr val="FF0000"/>
                </a:solidFill>
              </a:rPr>
              <a:t>９</a:t>
            </a:r>
            <a:endParaRPr kumimoji="1" lang="ja-JP" altLang="en-US" sz="1200" b="1" dirty="0">
              <a:solidFill>
                <a:srgbClr val="FF0000"/>
              </a:solidFill>
            </a:endParaRPr>
          </a:p>
        </p:txBody>
      </p:sp>
      <p:sp>
        <p:nvSpPr>
          <p:cNvPr id="25" name="テキスト ボックス 24"/>
          <p:cNvSpPr txBox="1"/>
          <p:nvPr/>
        </p:nvSpPr>
        <p:spPr>
          <a:xfrm>
            <a:off x="3987236" y="6312481"/>
            <a:ext cx="162018" cy="184666"/>
          </a:xfrm>
          <a:prstGeom prst="rect">
            <a:avLst/>
          </a:prstGeom>
          <a:noFill/>
        </p:spPr>
        <p:txBody>
          <a:bodyPr wrap="square" lIns="0" tIns="0" rIns="0" bIns="0" rtlCol="0">
            <a:spAutoFit/>
          </a:bodyPr>
          <a:lstStyle/>
          <a:p>
            <a:r>
              <a:rPr lang="ja-JP" altLang="en-US" sz="1200" b="1" dirty="0" smtClean="0">
                <a:solidFill>
                  <a:srgbClr val="FF0000"/>
                </a:solidFill>
              </a:rPr>
              <a:t>０</a:t>
            </a:r>
            <a:endParaRPr kumimoji="1" lang="ja-JP" altLang="en-US" sz="1200" b="1" dirty="0">
              <a:solidFill>
                <a:srgbClr val="FF0000"/>
              </a:solidFill>
            </a:endParaRPr>
          </a:p>
        </p:txBody>
      </p:sp>
      <p:sp>
        <p:nvSpPr>
          <p:cNvPr id="26" name="テキスト ボックス 25"/>
          <p:cNvSpPr txBox="1"/>
          <p:nvPr/>
        </p:nvSpPr>
        <p:spPr>
          <a:xfrm>
            <a:off x="4123030" y="6310759"/>
            <a:ext cx="162018" cy="184666"/>
          </a:xfrm>
          <a:prstGeom prst="rect">
            <a:avLst/>
          </a:prstGeom>
          <a:noFill/>
        </p:spPr>
        <p:txBody>
          <a:bodyPr wrap="square" lIns="0" tIns="0" rIns="0" bIns="0" rtlCol="0">
            <a:spAutoFit/>
          </a:bodyPr>
          <a:lstStyle/>
          <a:p>
            <a:r>
              <a:rPr lang="ja-JP" altLang="en-US" sz="1200" b="1" dirty="0" smtClean="0">
                <a:solidFill>
                  <a:srgbClr val="FF0000"/>
                </a:solidFill>
              </a:rPr>
              <a:t>０</a:t>
            </a:r>
            <a:endParaRPr kumimoji="1" lang="ja-JP" altLang="en-US" sz="1200" b="1" dirty="0">
              <a:solidFill>
                <a:srgbClr val="FF0000"/>
              </a:solidFill>
            </a:endParaRPr>
          </a:p>
        </p:txBody>
      </p:sp>
      <p:sp>
        <p:nvSpPr>
          <p:cNvPr id="27" name="テキスト ボックス 26"/>
          <p:cNvSpPr txBox="1"/>
          <p:nvPr/>
        </p:nvSpPr>
        <p:spPr>
          <a:xfrm>
            <a:off x="4254851" y="6322904"/>
            <a:ext cx="162018" cy="184666"/>
          </a:xfrm>
          <a:prstGeom prst="rect">
            <a:avLst/>
          </a:prstGeom>
          <a:noFill/>
        </p:spPr>
        <p:txBody>
          <a:bodyPr wrap="square" lIns="0" tIns="0" rIns="0" bIns="0" rtlCol="0">
            <a:spAutoFit/>
          </a:bodyPr>
          <a:lstStyle/>
          <a:p>
            <a:r>
              <a:rPr lang="ja-JP" altLang="en-US" sz="1200" b="1" dirty="0" smtClean="0">
                <a:solidFill>
                  <a:srgbClr val="FF0000"/>
                </a:solidFill>
              </a:rPr>
              <a:t>０</a:t>
            </a:r>
            <a:endParaRPr kumimoji="1" lang="ja-JP" altLang="en-US" sz="1200" b="1" dirty="0">
              <a:solidFill>
                <a:srgbClr val="FF0000"/>
              </a:solidFill>
            </a:endParaRPr>
          </a:p>
        </p:txBody>
      </p:sp>
      <p:sp>
        <p:nvSpPr>
          <p:cNvPr id="28" name="テキスト ボックス 27"/>
          <p:cNvSpPr txBox="1"/>
          <p:nvPr/>
        </p:nvSpPr>
        <p:spPr>
          <a:xfrm>
            <a:off x="4375908" y="6325999"/>
            <a:ext cx="162018" cy="184666"/>
          </a:xfrm>
          <a:prstGeom prst="rect">
            <a:avLst/>
          </a:prstGeom>
          <a:noFill/>
        </p:spPr>
        <p:txBody>
          <a:bodyPr wrap="square" lIns="0" tIns="0" rIns="0" bIns="0" rtlCol="0">
            <a:spAutoFit/>
          </a:bodyPr>
          <a:lstStyle/>
          <a:p>
            <a:r>
              <a:rPr lang="ja-JP" altLang="en-US" sz="1200" b="1" dirty="0" smtClean="0">
                <a:solidFill>
                  <a:srgbClr val="FF0000"/>
                </a:solidFill>
              </a:rPr>
              <a:t>０</a:t>
            </a:r>
            <a:endParaRPr kumimoji="1" lang="ja-JP" altLang="en-US" sz="1200" b="1" dirty="0">
              <a:solidFill>
                <a:srgbClr val="FF0000"/>
              </a:solidFill>
            </a:endParaRPr>
          </a:p>
        </p:txBody>
      </p:sp>
      <p:sp>
        <p:nvSpPr>
          <p:cNvPr id="29" name="テキスト ボックス 28"/>
          <p:cNvSpPr txBox="1"/>
          <p:nvPr/>
        </p:nvSpPr>
        <p:spPr>
          <a:xfrm>
            <a:off x="3696778" y="7799181"/>
            <a:ext cx="162018" cy="184666"/>
          </a:xfrm>
          <a:prstGeom prst="rect">
            <a:avLst/>
          </a:prstGeom>
          <a:noFill/>
        </p:spPr>
        <p:txBody>
          <a:bodyPr wrap="square" lIns="0" tIns="0" rIns="0" bIns="0" rtlCol="0">
            <a:spAutoFit/>
          </a:bodyPr>
          <a:lstStyle/>
          <a:p>
            <a:r>
              <a:rPr kumimoji="1" lang="ja-JP" altLang="en-US" sz="1200" b="1" dirty="0" smtClean="0">
                <a:solidFill>
                  <a:srgbClr val="FF0000"/>
                </a:solidFill>
              </a:rPr>
              <a:t>￥</a:t>
            </a:r>
            <a:endParaRPr kumimoji="1" lang="ja-JP" altLang="en-US" sz="1200" b="1" dirty="0">
              <a:solidFill>
                <a:srgbClr val="FF0000"/>
              </a:solidFill>
            </a:endParaRPr>
          </a:p>
        </p:txBody>
      </p:sp>
      <p:sp>
        <p:nvSpPr>
          <p:cNvPr id="30" name="テキスト ボックス 29"/>
          <p:cNvSpPr txBox="1"/>
          <p:nvPr/>
        </p:nvSpPr>
        <p:spPr>
          <a:xfrm>
            <a:off x="3849270" y="7790025"/>
            <a:ext cx="162018" cy="184666"/>
          </a:xfrm>
          <a:prstGeom prst="rect">
            <a:avLst/>
          </a:prstGeom>
          <a:noFill/>
        </p:spPr>
        <p:txBody>
          <a:bodyPr wrap="square" lIns="0" tIns="0" rIns="0" bIns="0" rtlCol="0">
            <a:spAutoFit/>
          </a:bodyPr>
          <a:lstStyle/>
          <a:p>
            <a:r>
              <a:rPr lang="ja-JP" altLang="en-US" sz="1200" b="1" dirty="0">
                <a:solidFill>
                  <a:srgbClr val="FF0000"/>
                </a:solidFill>
              </a:rPr>
              <a:t>９</a:t>
            </a:r>
            <a:endParaRPr kumimoji="1" lang="ja-JP" altLang="en-US" sz="1200" b="1" dirty="0">
              <a:solidFill>
                <a:srgbClr val="FF0000"/>
              </a:solidFill>
            </a:endParaRPr>
          </a:p>
        </p:txBody>
      </p:sp>
      <p:sp>
        <p:nvSpPr>
          <p:cNvPr id="31" name="テキスト ボックス 30"/>
          <p:cNvSpPr txBox="1"/>
          <p:nvPr/>
        </p:nvSpPr>
        <p:spPr>
          <a:xfrm>
            <a:off x="3978647" y="7781320"/>
            <a:ext cx="162018" cy="184666"/>
          </a:xfrm>
          <a:prstGeom prst="rect">
            <a:avLst/>
          </a:prstGeom>
          <a:noFill/>
        </p:spPr>
        <p:txBody>
          <a:bodyPr wrap="square" lIns="0" tIns="0" rIns="0" bIns="0" rtlCol="0">
            <a:spAutoFit/>
          </a:bodyPr>
          <a:lstStyle/>
          <a:p>
            <a:r>
              <a:rPr lang="ja-JP" altLang="en-US" sz="1200" b="1" dirty="0" smtClean="0">
                <a:solidFill>
                  <a:srgbClr val="FF0000"/>
                </a:solidFill>
              </a:rPr>
              <a:t>０</a:t>
            </a:r>
            <a:endParaRPr kumimoji="1" lang="ja-JP" altLang="en-US" sz="1200" b="1" dirty="0">
              <a:solidFill>
                <a:srgbClr val="FF0000"/>
              </a:solidFill>
            </a:endParaRPr>
          </a:p>
        </p:txBody>
      </p:sp>
      <p:sp>
        <p:nvSpPr>
          <p:cNvPr id="32" name="テキスト ボックス 31"/>
          <p:cNvSpPr txBox="1"/>
          <p:nvPr/>
        </p:nvSpPr>
        <p:spPr>
          <a:xfrm>
            <a:off x="4111266" y="7786478"/>
            <a:ext cx="162018" cy="184666"/>
          </a:xfrm>
          <a:prstGeom prst="rect">
            <a:avLst/>
          </a:prstGeom>
          <a:noFill/>
        </p:spPr>
        <p:txBody>
          <a:bodyPr wrap="square" lIns="0" tIns="0" rIns="0" bIns="0" rtlCol="0">
            <a:spAutoFit/>
          </a:bodyPr>
          <a:lstStyle/>
          <a:p>
            <a:r>
              <a:rPr lang="ja-JP" altLang="en-US" sz="1200" b="1" dirty="0" smtClean="0">
                <a:solidFill>
                  <a:srgbClr val="FF0000"/>
                </a:solidFill>
              </a:rPr>
              <a:t>０</a:t>
            </a:r>
            <a:endParaRPr kumimoji="1" lang="ja-JP" altLang="en-US" sz="1200" b="1" dirty="0">
              <a:solidFill>
                <a:srgbClr val="FF0000"/>
              </a:solidFill>
            </a:endParaRPr>
          </a:p>
        </p:txBody>
      </p:sp>
      <p:sp>
        <p:nvSpPr>
          <p:cNvPr id="33" name="テキスト ボックス 32"/>
          <p:cNvSpPr txBox="1"/>
          <p:nvPr/>
        </p:nvSpPr>
        <p:spPr>
          <a:xfrm>
            <a:off x="4243087" y="7791744"/>
            <a:ext cx="162018" cy="184666"/>
          </a:xfrm>
          <a:prstGeom prst="rect">
            <a:avLst/>
          </a:prstGeom>
          <a:noFill/>
        </p:spPr>
        <p:txBody>
          <a:bodyPr wrap="square" lIns="0" tIns="0" rIns="0" bIns="0" rtlCol="0">
            <a:spAutoFit/>
          </a:bodyPr>
          <a:lstStyle/>
          <a:p>
            <a:r>
              <a:rPr lang="ja-JP" altLang="en-US" sz="1200" b="1" dirty="0" smtClean="0">
                <a:solidFill>
                  <a:srgbClr val="FF0000"/>
                </a:solidFill>
              </a:rPr>
              <a:t>０</a:t>
            </a:r>
            <a:endParaRPr kumimoji="1" lang="ja-JP" altLang="en-US" sz="1200" b="1" dirty="0">
              <a:solidFill>
                <a:srgbClr val="FF0000"/>
              </a:solidFill>
            </a:endParaRPr>
          </a:p>
        </p:txBody>
      </p:sp>
      <p:sp>
        <p:nvSpPr>
          <p:cNvPr id="34" name="テキスト ボックス 33"/>
          <p:cNvSpPr txBox="1"/>
          <p:nvPr/>
        </p:nvSpPr>
        <p:spPr>
          <a:xfrm>
            <a:off x="4360969" y="7798279"/>
            <a:ext cx="162018" cy="184666"/>
          </a:xfrm>
          <a:prstGeom prst="rect">
            <a:avLst/>
          </a:prstGeom>
          <a:noFill/>
        </p:spPr>
        <p:txBody>
          <a:bodyPr wrap="square" lIns="0" tIns="0" rIns="0" bIns="0" rtlCol="0">
            <a:spAutoFit/>
          </a:bodyPr>
          <a:lstStyle/>
          <a:p>
            <a:r>
              <a:rPr lang="ja-JP" altLang="en-US" sz="1200" b="1" dirty="0" smtClean="0">
                <a:solidFill>
                  <a:srgbClr val="FF0000"/>
                </a:solidFill>
              </a:rPr>
              <a:t>０</a:t>
            </a:r>
            <a:endParaRPr kumimoji="1" lang="ja-JP" altLang="en-US" sz="1200" b="1" dirty="0">
              <a:solidFill>
                <a:srgbClr val="FF0000"/>
              </a:solidFill>
            </a:endParaRPr>
          </a:p>
        </p:txBody>
      </p:sp>
      <p:sp>
        <p:nvSpPr>
          <p:cNvPr id="35" name="テキスト ボックス 34"/>
          <p:cNvSpPr txBox="1"/>
          <p:nvPr/>
        </p:nvSpPr>
        <p:spPr>
          <a:xfrm>
            <a:off x="980728" y="7256067"/>
            <a:ext cx="1815913" cy="864096"/>
          </a:xfrm>
          <a:prstGeom prst="rect">
            <a:avLst/>
          </a:prstGeom>
          <a:noFill/>
          <a:ln>
            <a:solidFill>
              <a:srgbClr val="FF0000"/>
            </a:solidFill>
          </a:ln>
        </p:spPr>
        <p:txBody>
          <a:bodyPr wrap="square" lIns="0" tIns="0" rIns="0" bIns="0" rtlCol="0" anchor="ctr" anchorCtr="0">
            <a:noAutofit/>
          </a:bodyPr>
          <a:lstStyle/>
          <a:p>
            <a:r>
              <a:rPr lang="ja-JP" altLang="en-US" sz="1050" dirty="0" smtClean="0">
                <a:solidFill>
                  <a:srgbClr val="FF0000"/>
                </a:solidFill>
              </a:rPr>
              <a:t>　</a:t>
            </a:r>
            <a:r>
              <a:rPr lang="ja-JP" altLang="en-US" sz="1050" dirty="0" smtClean="0">
                <a:solidFill>
                  <a:srgbClr val="FF0000"/>
                </a:solidFill>
                <a:latin typeface="ＭＳ Ｐゴシック" panose="020B0600070205080204" pitchFamily="50" charset="-128"/>
                <a:ea typeface="ＭＳ Ｐゴシック" panose="020B0600070205080204" pitchFamily="50" charset="-128"/>
              </a:rPr>
              <a:t>申請者名義で納めてください。（経理担当者や代理の方の名前で納めないでください）</a:t>
            </a:r>
            <a:endParaRPr lang="en-US" altLang="ja-JP" sz="1050" dirty="0" smtClean="0">
              <a:solidFill>
                <a:srgbClr val="FF0000"/>
              </a:solidFill>
              <a:latin typeface="ＭＳ Ｐゴシック" panose="020B0600070205080204" pitchFamily="50" charset="-128"/>
              <a:ea typeface="ＭＳ Ｐゴシック" panose="020B0600070205080204" pitchFamily="50" charset="-128"/>
            </a:endParaRPr>
          </a:p>
        </p:txBody>
      </p:sp>
      <p:sp>
        <p:nvSpPr>
          <p:cNvPr id="36" name="円/楕円 1"/>
          <p:cNvSpPr/>
          <p:nvPr/>
        </p:nvSpPr>
        <p:spPr>
          <a:xfrm>
            <a:off x="5128363" y="7706028"/>
            <a:ext cx="504056" cy="51991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900" b="1" dirty="0" smtClean="0">
                <a:solidFill>
                  <a:srgbClr val="FF0000"/>
                </a:solidFill>
              </a:rPr>
              <a:t>要領収</a:t>
            </a:r>
            <a:r>
              <a:rPr lang="ja-JP" altLang="en-US" sz="900" b="1" dirty="0">
                <a:solidFill>
                  <a:srgbClr val="FF0000"/>
                </a:solidFill>
              </a:rPr>
              <a:t>印</a:t>
            </a:r>
            <a:endParaRPr kumimoji="1" lang="ja-JP" altLang="en-US" sz="1200" b="1" dirty="0">
              <a:solidFill>
                <a:srgbClr val="FF0000"/>
              </a:solidFill>
            </a:endParaRPr>
          </a:p>
        </p:txBody>
      </p:sp>
      <p:sp>
        <p:nvSpPr>
          <p:cNvPr id="37" name="テキスト ボックス 36"/>
          <p:cNvSpPr txBox="1"/>
          <p:nvPr/>
        </p:nvSpPr>
        <p:spPr>
          <a:xfrm>
            <a:off x="2049469" y="8274340"/>
            <a:ext cx="3798973" cy="161583"/>
          </a:xfrm>
          <a:prstGeom prst="rect">
            <a:avLst/>
          </a:prstGeom>
          <a:noFill/>
        </p:spPr>
        <p:txBody>
          <a:bodyPr wrap="square" lIns="0" tIns="0" rIns="0" bIns="0" rtlCol="0">
            <a:spAutoFit/>
          </a:bodyPr>
          <a:lstStyle/>
          <a:p>
            <a:r>
              <a:rPr lang="en-US" altLang="ja-JP" sz="1050" b="1" dirty="0" smtClean="0">
                <a:solidFill>
                  <a:srgbClr val="FF0000"/>
                </a:solidFill>
              </a:rPr>
              <a:t>※</a:t>
            </a:r>
            <a:r>
              <a:rPr lang="ja-JP" altLang="en-US" sz="1050" b="1" dirty="0" smtClean="0">
                <a:solidFill>
                  <a:srgbClr val="FF0000"/>
                </a:solidFill>
              </a:rPr>
              <a:t>登録免許税領収証書として、申請書第六面に貼付して下さい。</a:t>
            </a:r>
            <a:endParaRPr kumimoji="1" lang="ja-JP" altLang="en-US" sz="1050" b="1" dirty="0">
              <a:solidFill>
                <a:srgbClr val="FF0000"/>
              </a:solidFill>
            </a:endParaRPr>
          </a:p>
        </p:txBody>
      </p:sp>
      <p:sp>
        <p:nvSpPr>
          <p:cNvPr id="38" name="テキスト ボックス 37"/>
          <p:cNvSpPr txBox="1"/>
          <p:nvPr/>
        </p:nvSpPr>
        <p:spPr>
          <a:xfrm>
            <a:off x="-7962" y="5294912"/>
            <a:ext cx="2518638" cy="307777"/>
          </a:xfrm>
          <a:prstGeom prst="rect">
            <a:avLst/>
          </a:prstGeom>
          <a:noFill/>
        </p:spPr>
        <p:txBody>
          <a:bodyPr wrap="none" rtlCol="0">
            <a:spAutoFit/>
          </a:bodyPr>
          <a:lstStyle/>
          <a:p>
            <a:r>
              <a:rPr kumimoji="1" lang="ja-JP" altLang="en-US" sz="1400" dirty="0" smtClean="0">
                <a:latin typeface="メイリオ" panose="020B0604030504040204" pitchFamily="50" charset="-128"/>
                <a:ea typeface="メイリオ" panose="020B0604030504040204" pitchFamily="50" charset="-128"/>
              </a:rPr>
              <a:t>（送付いただくものの見本）</a:t>
            </a:r>
            <a:endParaRPr kumimoji="1" lang="ja-JP" altLang="en-US" sz="1400" dirty="0">
              <a:latin typeface="メイリオ" panose="020B0604030504040204" pitchFamily="50" charset="-128"/>
              <a:ea typeface="メイリオ" panose="020B0604030504040204" pitchFamily="50" charset="-128"/>
            </a:endParaRPr>
          </a:p>
        </p:txBody>
      </p:sp>
      <p:sp>
        <p:nvSpPr>
          <p:cNvPr id="39" name="テキスト ボックス 38"/>
          <p:cNvSpPr txBox="1"/>
          <p:nvPr/>
        </p:nvSpPr>
        <p:spPr>
          <a:xfrm>
            <a:off x="502658" y="5545284"/>
            <a:ext cx="3954929" cy="307777"/>
          </a:xfrm>
          <a:prstGeom prst="rect">
            <a:avLst/>
          </a:prstGeom>
          <a:noFill/>
        </p:spPr>
        <p:txBody>
          <a:bodyPr wrap="none" rtlCol="0">
            <a:spAutoFit/>
          </a:bodyPr>
          <a:lstStyle/>
          <a:p>
            <a:r>
              <a:rPr kumimoji="1" lang="ja-JP" altLang="en-US" sz="1400" dirty="0" smtClean="0">
                <a:latin typeface="メイリオ" panose="020B0604030504040204" pitchFamily="50" charset="-128"/>
                <a:ea typeface="メイリオ" panose="020B0604030504040204" pitchFamily="50" charset="-128"/>
              </a:rPr>
              <a:t>納付書の用紙は金融機関に備付けられています</a:t>
            </a:r>
            <a:endParaRPr kumimoji="1" lang="ja-JP" altLang="en-US" sz="1400" dirty="0">
              <a:latin typeface="メイリオ" panose="020B0604030504040204" pitchFamily="50" charset="-128"/>
              <a:ea typeface="メイリオ" panose="020B0604030504040204" pitchFamily="50" charset="-128"/>
            </a:endParaRPr>
          </a:p>
        </p:txBody>
      </p:sp>
      <p:sp>
        <p:nvSpPr>
          <p:cNvPr id="2" name="テキスト ボックス 1"/>
          <p:cNvSpPr txBox="1"/>
          <p:nvPr/>
        </p:nvSpPr>
        <p:spPr>
          <a:xfrm>
            <a:off x="2020703" y="2055879"/>
            <a:ext cx="4077906" cy="600164"/>
          </a:xfrm>
          <a:prstGeom prst="rect">
            <a:avLst/>
          </a:prstGeom>
          <a:noFill/>
        </p:spPr>
        <p:txBody>
          <a:bodyPr wrap="square" rtlCol="0">
            <a:spAutoFit/>
          </a:bodyPr>
          <a:lstStyle/>
          <a:p>
            <a:r>
              <a:rPr lang="en-US" altLang="ja-JP" sz="1100" dirty="0" smtClean="0">
                <a:solidFill>
                  <a:srgbClr val="FF0000"/>
                </a:solidFill>
                <a:latin typeface="BIZ UDPゴシック" panose="020B0400000000000000" pitchFamily="50" charset="-128"/>
                <a:ea typeface="BIZ UDPゴシック" panose="020B0400000000000000" pitchFamily="50" charset="-128"/>
              </a:rPr>
              <a:t>※</a:t>
            </a:r>
            <a:r>
              <a:rPr lang="ja-JP" altLang="ja-JP" sz="1100" dirty="0" smtClean="0">
                <a:solidFill>
                  <a:srgbClr val="FF0000"/>
                </a:solidFill>
                <a:latin typeface="BIZ UDPゴシック" panose="020B0400000000000000" pitchFamily="50" charset="-128"/>
                <a:ea typeface="BIZ UDPゴシック" panose="020B0400000000000000" pitchFamily="50" charset="-128"/>
              </a:rPr>
              <a:t>郵送</a:t>
            </a:r>
            <a:r>
              <a:rPr lang="ja-JP" altLang="ja-JP" sz="1100" dirty="0">
                <a:solidFill>
                  <a:srgbClr val="FF0000"/>
                </a:solidFill>
                <a:latin typeface="BIZ UDPゴシック" panose="020B0400000000000000" pitchFamily="50" charset="-128"/>
                <a:ea typeface="BIZ UDPゴシック" panose="020B0400000000000000" pitchFamily="50" charset="-128"/>
              </a:rPr>
              <a:t>に際しては、郵便事故防止のため、</a:t>
            </a:r>
            <a:r>
              <a:rPr lang="ja-JP" altLang="en-US" sz="1100" dirty="0">
                <a:solidFill>
                  <a:srgbClr val="FF0000"/>
                </a:solidFill>
                <a:latin typeface="BIZ UDPゴシック" panose="020B0400000000000000" pitchFamily="50" charset="-128"/>
                <a:ea typeface="BIZ UDPゴシック" panose="020B0400000000000000" pitchFamily="50" charset="-128"/>
              </a:rPr>
              <a:t>追跡可能な郵送方法</a:t>
            </a:r>
            <a:r>
              <a:rPr lang="ja-JP" altLang="ja-JP" sz="1100" dirty="0">
                <a:solidFill>
                  <a:srgbClr val="FF0000"/>
                </a:solidFill>
                <a:latin typeface="BIZ UDPゴシック" panose="020B0400000000000000" pitchFamily="50" charset="-128"/>
                <a:ea typeface="BIZ UDPゴシック" panose="020B0400000000000000" pitchFamily="50" charset="-128"/>
              </a:rPr>
              <a:t>（簡易書留、レターパック等）の活用をお勧めします。</a:t>
            </a:r>
          </a:p>
          <a:p>
            <a:endParaRPr kumimoji="1" lang="ja-JP" altLang="en-US" sz="1100" dirty="0">
              <a:solidFill>
                <a:srgbClr val="FF0000"/>
              </a:solidFill>
            </a:endParaRPr>
          </a:p>
        </p:txBody>
      </p:sp>
    </p:spTree>
    <p:extLst>
      <p:ext uri="{BB962C8B-B14F-4D97-AF65-F5344CB8AC3E}">
        <p14:creationId xmlns:p14="http://schemas.microsoft.com/office/powerpoint/2010/main" val="34210139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テキスト ボックス 2"/>
          <p:cNvSpPr txBox="1"/>
          <p:nvPr/>
        </p:nvSpPr>
        <p:spPr>
          <a:xfrm>
            <a:off x="171019" y="1187624"/>
            <a:ext cx="6512450" cy="523220"/>
          </a:xfrm>
          <a:prstGeom prst="rect">
            <a:avLst/>
          </a:prstGeom>
          <a:noFill/>
        </p:spPr>
        <p:txBody>
          <a:bodyPr wrap="square" rtlCol="0">
            <a:spAutoFit/>
          </a:bodyPr>
          <a:lstStyle/>
          <a:p>
            <a:r>
              <a:rPr kumimoji="1" lang="ja-JP" altLang="en-US" sz="1400" dirty="0" smtClean="0">
                <a:latin typeface="メイリオ" panose="020B0604030504040204" pitchFamily="50" charset="-128"/>
                <a:ea typeface="メイリオ" panose="020B0604030504040204" pitchFamily="50" charset="-128"/>
              </a:rPr>
              <a:t>業務等の状況に関する書面の「（うち業務管理者の数）」は、登録する業務管理者の数（＝「業務管理者の配置状況」に記載する人数）と一致します。</a:t>
            </a:r>
            <a:endParaRPr kumimoji="1" lang="en-US" altLang="ja-JP" sz="1400" dirty="0" smtClean="0">
              <a:latin typeface="メイリオ" panose="020B0604030504040204" pitchFamily="50" charset="-128"/>
              <a:ea typeface="メイリオ" panose="020B0604030504040204" pitchFamily="50" charset="-128"/>
            </a:endParaRPr>
          </a:p>
        </p:txBody>
      </p:sp>
      <p:sp>
        <p:nvSpPr>
          <p:cNvPr id="4" name="テキスト ボックス 3"/>
          <p:cNvSpPr txBox="1"/>
          <p:nvPr/>
        </p:nvSpPr>
        <p:spPr>
          <a:xfrm>
            <a:off x="71480" y="2005618"/>
            <a:ext cx="6691888" cy="738664"/>
          </a:xfrm>
          <a:prstGeom prst="rect">
            <a:avLst/>
          </a:prstGeom>
          <a:solidFill>
            <a:srgbClr val="FFFF99"/>
          </a:solidFill>
        </p:spPr>
        <p:txBody>
          <a:bodyPr wrap="square" rtlCol="0">
            <a:spAutoFit/>
          </a:bodyPr>
          <a:lstStyle/>
          <a:p>
            <a:r>
              <a:rPr kumimoji="1" lang="ja-JP" altLang="en-US" sz="1400" dirty="0" smtClean="0">
                <a:latin typeface="メイリオ" panose="020B0604030504040204" pitchFamily="50" charset="-128"/>
                <a:ea typeface="メイリオ" panose="020B0604030504040204" pitchFamily="50" charset="-128"/>
              </a:rPr>
              <a:t>よくある間違い</a:t>
            </a:r>
            <a:endParaRPr kumimoji="1" lang="en-US" altLang="ja-JP" sz="1400" dirty="0" smtClean="0">
              <a:latin typeface="メイリオ" panose="020B0604030504040204" pitchFamily="50" charset="-128"/>
              <a:ea typeface="メイリオ" panose="020B0604030504040204" pitchFamily="50" charset="-128"/>
            </a:endParaRPr>
          </a:p>
          <a:p>
            <a:r>
              <a:rPr kumimoji="1" lang="ja-JP" altLang="en-US" sz="1400" dirty="0" smtClean="0">
                <a:latin typeface="メイリオ" panose="020B0604030504040204" pitchFamily="50" charset="-128"/>
                <a:ea typeface="メイリオ" panose="020B0604030504040204" pitchFamily="50" charset="-128"/>
              </a:rPr>
              <a:t>・両書面の業務管理者の人数が一致していない（登録しない資格者の人数を記載している）</a:t>
            </a:r>
            <a:endParaRPr kumimoji="1" lang="en-US" altLang="ja-JP" sz="1400" dirty="0" smtClean="0">
              <a:latin typeface="メイリオ" panose="020B0604030504040204" pitchFamily="50" charset="-128"/>
              <a:ea typeface="メイリオ" panose="020B0604030504040204" pitchFamily="50" charset="-128"/>
            </a:endParaRPr>
          </a:p>
        </p:txBody>
      </p:sp>
      <p:sp>
        <p:nvSpPr>
          <p:cNvPr id="7" name="テキスト ボックス 6"/>
          <p:cNvSpPr txBox="1"/>
          <p:nvPr/>
        </p:nvSpPr>
        <p:spPr>
          <a:xfrm>
            <a:off x="0" y="35496"/>
            <a:ext cx="6858000" cy="830997"/>
          </a:xfrm>
          <a:prstGeom prst="rect">
            <a:avLst/>
          </a:prstGeom>
          <a:solidFill>
            <a:schemeClr val="accent5"/>
          </a:solidFill>
        </p:spPr>
        <p:txBody>
          <a:bodyPr wrap="square" rtlCol="0">
            <a:spAutoFit/>
          </a:bodyPr>
          <a:lstStyle/>
          <a:p>
            <a:r>
              <a:rPr kumimoji="1" lang="ja-JP" altLang="en-US" sz="2400" dirty="0" smtClean="0">
                <a:solidFill>
                  <a:schemeClr val="bg1"/>
                </a:solidFill>
                <a:latin typeface="メイリオ" panose="020B0604030504040204" pitchFamily="50" charset="-128"/>
                <a:ea typeface="メイリオ" panose="020B0604030504040204" pitchFamily="50" charset="-128"/>
              </a:rPr>
              <a:t>⑧業務等の状況に関する書面「従事従業者数」と「業務管理者の配置状況」書面について</a:t>
            </a:r>
            <a:endParaRPr kumimoji="1" lang="ja-JP" altLang="en-US" sz="2400" dirty="0">
              <a:solidFill>
                <a:schemeClr val="bg1"/>
              </a:solidFill>
              <a:latin typeface="メイリオ" panose="020B0604030504040204" pitchFamily="50" charset="-128"/>
              <a:ea typeface="メイリオ" panose="020B0604030504040204" pitchFamily="50" charset="-128"/>
            </a:endParaRPr>
          </a:p>
        </p:txBody>
      </p:sp>
      <p:sp>
        <p:nvSpPr>
          <p:cNvPr id="8" name="正方形/長方形 7"/>
          <p:cNvSpPr/>
          <p:nvPr/>
        </p:nvSpPr>
        <p:spPr>
          <a:xfrm>
            <a:off x="84902" y="1040618"/>
            <a:ext cx="6684685" cy="79507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p:nvPicPr>
        <p:blipFill rotWithShape="1">
          <a:blip r:embed="rId2"/>
          <a:srcRect l="2958" t="29329" r="41698" b="22438"/>
          <a:stretch/>
        </p:blipFill>
        <p:spPr>
          <a:xfrm>
            <a:off x="171019" y="5474902"/>
            <a:ext cx="2631365" cy="1289368"/>
          </a:xfrm>
          <a:prstGeom prst="rect">
            <a:avLst/>
          </a:prstGeom>
          <a:ln>
            <a:solidFill>
              <a:schemeClr val="tx1"/>
            </a:solidFill>
          </a:ln>
        </p:spPr>
      </p:pic>
      <p:pic>
        <p:nvPicPr>
          <p:cNvPr id="5" name="図 4"/>
          <p:cNvPicPr>
            <a:picLocks noChangeAspect="1"/>
          </p:cNvPicPr>
          <p:nvPr/>
        </p:nvPicPr>
        <p:blipFill rotWithShape="1">
          <a:blip r:embed="rId3"/>
          <a:srcRect l="4065" t="29329" r="28969" b="28344"/>
          <a:stretch/>
        </p:blipFill>
        <p:spPr>
          <a:xfrm>
            <a:off x="2996952" y="5472662"/>
            <a:ext cx="3024336" cy="1074764"/>
          </a:xfrm>
          <a:prstGeom prst="rect">
            <a:avLst/>
          </a:prstGeom>
          <a:ln>
            <a:solidFill>
              <a:schemeClr val="tx1"/>
            </a:solidFill>
          </a:ln>
        </p:spPr>
      </p:pic>
      <p:pic>
        <p:nvPicPr>
          <p:cNvPr id="6" name="図 5"/>
          <p:cNvPicPr>
            <a:picLocks noChangeAspect="1"/>
          </p:cNvPicPr>
          <p:nvPr/>
        </p:nvPicPr>
        <p:blipFill rotWithShape="1">
          <a:blip r:embed="rId4"/>
          <a:srcRect l="30630" t="28344" r="30630" b="47047"/>
          <a:stretch/>
        </p:blipFill>
        <p:spPr>
          <a:xfrm>
            <a:off x="113638" y="3336266"/>
            <a:ext cx="3281772" cy="1172061"/>
          </a:xfrm>
          <a:prstGeom prst="rect">
            <a:avLst/>
          </a:prstGeom>
          <a:ln>
            <a:solidFill>
              <a:schemeClr val="tx1"/>
            </a:solidFill>
          </a:ln>
        </p:spPr>
      </p:pic>
      <p:pic>
        <p:nvPicPr>
          <p:cNvPr id="9" name="図 8"/>
          <p:cNvPicPr>
            <a:picLocks noChangeAspect="1"/>
          </p:cNvPicPr>
          <p:nvPr/>
        </p:nvPicPr>
        <p:blipFill rotWithShape="1">
          <a:blip r:embed="rId5"/>
          <a:srcRect l="9860" t="34250" r="47161" b="39172"/>
          <a:stretch/>
        </p:blipFill>
        <p:spPr>
          <a:xfrm>
            <a:off x="3576718" y="3331589"/>
            <a:ext cx="3106751" cy="1080120"/>
          </a:xfrm>
          <a:prstGeom prst="rect">
            <a:avLst/>
          </a:prstGeom>
          <a:ln>
            <a:solidFill>
              <a:schemeClr val="tx1"/>
            </a:solidFill>
          </a:ln>
        </p:spPr>
      </p:pic>
      <p:sp>
        <p:nvSpPr>
          <p:cNvPr id="13" name="テキスト ボックス 12"/>
          <p:cNvSpPr txBox="1"/>
          <p:nvPr/>
        </p:nvSpPr>
        <p:spPr>
          <a:xfrm>
            <a:off x="-82771" y="2987824"/>
            <a:ext cx="1800493" cy="307777"/>
          </a:xfrm>
          <a:prstGeom prst="rect">
            <a:avLst/>
          </a:prstGeom>
          <a:noFill/>
        </p:spPr>
        <p:txBody>
          <a:bodyPr wrap="none" rtlCol="0">
            <a:spAutoFit/>
          </a:bodyPr>
          <a:lstStyle/>
          <a:p>
            <a:r>
              <a:rPr kumimoji="1" lang="ja-JP" altLang="en-US" sz="1400" dirty="0" smtClean="0">
                <a:latin typeface="メイリオ" panose="020B0604030504040204" pitchFamily="50" charset="-128"/>
                <a:ea typeface="メイリオ" panose="020B0604030504040204" pitchFamily="50" charset="-128"/>
              </a:rPr>
              <a:t>（電子申請の場合）</a:t>
            </a:r>
            <a:endParaRPr kumimoji="1" lang="ja-JP" altLang="en-US" sz="1400" dirty="0">
              <a:latin typeface="メイリオ" panose="020B0604030504040204" pitchFamily="50" charset="-128"/>
              <a:ea typeface="メイリオ" panose="020B0604030504040204" pitchFamily="50" charset="-128"/>
            </a:endParaRPr>
          </a:p>
        </p:txBody>
      </p:sp>
      <p:sp>
        <p:nvSpPr>
          <p:cNvPr id="14" name="テキスト ボックス 13"/>
          <p:cNvSpPr txBox="1"/>
          <p:nvPr/>
        </p:nvSpPr>
        <p:spPr>
          <a:xfrm>
            <a:off x="-99392" y="5148064"/>
            <a:ext cx="1800493" cy="307777"/>
          </a:xfrm>
          <a:prstGeom prst="rect">
            <a:avLst/>
          </a:prstGeom>
          <a:noFill/>
        </p:spPr>
        <p:txBody>
          <a:bodyPr wrap="none" rtlCol="0">
            <a:spAutoFit/>
          </a:bodyPr>
          <a:lstStyle/>
          <a:p>
            <a:r>
              <a:rPr kumimoji="1" lang="ja-JP" altLang="en-US" sz="1400" dirty="0" smtClean="0">
                <a:latin typeface="メイリオ" panose="020B0604030504040204" pitchFamily="50" charset="-128"/>
                <a:ea typeface="メイリオ" panose="020B0604030504040204" pitchFamily="50" charset="-128"/>
              </a:rPr>
              <a:t>（書面申請の場合）</a:t>
            </a:r>
            <a:endParaRPr kumimoji="1" lang="ja-JP" altLang="en-US" sz="1400" dirty="0">
              <a:latin typeface="メイリオ" panose="020B0604030504040204" pitchFamily="50" charset="-128"/>
              <a:ea typeface="メイリオ" panose="020B0604030504040204" pitchFamily="50" charset="-128"/>
            </a:endParaRPr>
          </a:p>
        </p:txBody>
      </p:sp>
      <p:sp>
        <p:nvSpPr>
          <p:cNvPr id="15" name="角丸四角形吹き出し 14"/>
          <p:cNvSpPr/>
          <p:nvPr/>
        </p:nvSpPr>
        <p:spPr>
          <a:xfrm>
            <a:off x="1097310" y="4513926"/>
            <a:ext cx="1728192" cy="466122"/>
          </a:xfrm>
          <a:prstGeom prst="wedgeRoundRectCallout">
            <a:avLst>
              <a:gd name="adj1" fmla="val 43101"/>
              <a:gd name="adj2" fmla="val -117570"/>
              <a:gd name="adj3" fmla="val 16667"/>
            </a:avLst>
          </a:prstGeom>
          <a:solidFill>
            <a:srgbClr val="FFCCFF"/>
          </a:solidFill>
          <a:ln>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（業務等の状況に関する書面の）この人数と・・・</a:t>
            </a:r>
            <a:endParaRPr kumimoji="1" lang="ja-JP" altLang="en-US" sz="1050" dirty="0">
              <a:solidFill>
                <a:schemeClr val="tx1"/>
              </a:solidFill>
              <a:latin typeface="ＭＳ Ｐゴシック" panose="020B0600070205080204" pitchFamily="50" charset="-128"/>
              <a:ea typeface="ＭＳ Ｐゴシック" panose="020B0600070205080204" pitchFamily="50" charset="-128"/>
            </a:endParaRPr>
          </a:p>
        </p:txBody>
      </p:sp>
      <p:sp>
        <p:nvSpPr>
          <p:cNvPr id="16" name="角丸四角形吹き出し 15"/>
          <p:cNvSpPr/>
          <p:nvPr/>
        </p:nvSpPr>
        <p:spPr>
          <a:xfrm>
            <a:off x="4379082" y="4233957"/>
            <a:ext cx="2146261" cy="562402"/>
          </a:xfrm>
          <a:prstGeom prst="wedgeRoundRectCallout">
            <a:avLst>
              <a:gd name="adj1" fmla="val -46677"/>
              <a:gd name="adj2" fmla="val -120945"/>
              <a:gd name="adj3" fmla="val 16667"/>
            </a:avLst>
          </a:prstGeom>
          <a:solidFill>
            <a:srgbClr val="FFCCFF"/>
          </a:solidFill>
          <a:ln>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（業務管理者の配置状況の）ここに入力する人数は一致します</a:t>
            </a:r>
            <a:endParaRPr kumimoji="1" lang="ja-JP" altLang="en-US" sz="1050" dirty="0">
              <a:solidFill>
                <a:schemeClr val="tx1"/>
              </a:solidFill>
              <a:latin typeface="ＭＳ Ｐゴシック" panose="020B0600070205080204" pitchFamily="50" charset="-128"/>
              <a:ea typeface="ＭＳ Ｐゴシック" panose="020B0600070205080204" pitchFamily="50" charset="-128"/>
            </a:endParaRPr>
          </a:p>
        </p:txBody>
      </p:sp>
      <p:sp>
        <p:nvSpPr>
          <p:cNvPr id="17" name="角丸四角形吹き出し 16"/>
          <p:cNvSpPr/>
          <p:nvPr/>
        </p:nvSpPr>
        <p:spPr>
          <a:xfrm>
            <a:off x="195427" y="6587639"/>
            <a:ext cx="1728192" cy="466122"/>
          </a:xfrm>
          <a:prstGeom prst="wedgeRoundRectCallout">
            <a:avLst>
              <a:gd name="adj1" fmla="val 35384"/>
              <a:gd name="adj2" fmla="val -93048"/>
              <a:gd name="adj3" fmla="val 16667"/>
            </a:avLst>
          </a:prstGeom>
          <a:solidFill>
            <a:srgbClr val="FFCCFF"/>
          </a:solidFill>
          <a:ln>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（業務等の状況に関する書面の）この人数と・・・</a:t>
            </a:r>
            <a:endParaRPr kumimoji="1" lang="ja-JP" altLang="en-US" sz="1050" dirty="0">
              <a:solidFill>
                <a:schemeClr val="tx1"/>
              </a:solidFill>
              <a:latin typeface="ＭＳ Ｐゴシック" panose="020B0600070205080204" pitchFamily="50" charset="-128"/>
              <a:ea typeface="ＭＳ Ｐゴシック" panose="020B0600070205080204" pitchFamily="50" charset="-128"/>
            </a:endParaRPr>
          </a:p>
        </p:txBody>
      </p:sp>
      <p:sp>
        <p:nvSpPr>
          <p:cNvPr id="18" name="角丸四角形吹き出し 17"/>
          <p:cNvSpPr/>
          <p:nvPr/>
        </p:nvSpPr>
        <p:spPr>
          <a:xfrm>
            <a:off x="3605893" y="6652219"/>
            <a:ext cx="2415395" cy="562402"/>
          </a:xfrm>
          <a:prstGeom prst="wedgeRoundRectCallout">
            <a:avLst>
              <a:gd name="adj1" fmla="val -42416"/>
              <a:gd name="adj2" fmla="val -109654"/>
              <a:gd name="adj3" fmla="val 16667"/>
            </a:avLst>
          </a:prstGeom>
          <a:solidFill>
            <a:srgbClr val="FFCCFF"/>
          </a:solidFill>
          <a:ln>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kumimoji="1" lang="ja-JP" altLang="en-US" sz="1050" dirty="0" smtClean="0">
                <a:solidFill>
                  <a:schemeClr val="tx1"/>
                </a:solidFill>
                <a:latin typeface="ＭＳ Ｐゴシック" panose="020B0600070205080204" pitchFamily="50" charset="-128"/>
                <a:ea typeface="ＭＳ Ｐゴシック" panose="020B0600070205080204" pitchFamily="50" charset="-128"/>
              </a:rPr>
              <a:t>（業務管理者の配置状況の）ここに記載する人数は一致します</a:t>
            </a:r>
            <a:endParaRPr kumimoji="1" lang="ja-JP" altLang="en-US" sz="1050" dirty="0">
              <a:solidFill>
                <a:schemeClr val="tx1"/>
              </a:solidFill>
              <a:latin typeface="ＭＳ Ｐゴシック" panose="020B0600070205080204" pitchFamily="50" charset="-128"/>
              <a:ea typeface="ＭＳ Ｐゴシック" panose="020B0600070205080204" pitchFamily="50" charset="-128"/>
            </a:endParaRPr>
          </a:p>
        </p:txBody>
      </p:sp>
      <p:sp>
        <p:nvSpPr>
          <p:cNvPr id="20" name="楕円 19"/>
          <p:cNvSpPr/>
          <p:nvPr/>
        </p:nvSpPr>
        <p:spPr>
          <a:xfrm>
            <a:off x="2698047" y="3969525"/>
            <a:ext cx="208674" cy="20867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楕円 22"/>
          <p:cNvSpPr/>
          <p:nvPr/>
        </p:nvSpPr>
        <p:spPr>
          <a:xfrm>
            <a:off x="1621767" y="6136622"/>
            <a:ext cx="208674" cy="20867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7713309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テキスト ボックス 2"/>
          <p:cNvSpPr txBox="1"/>
          <p:nvPr/>
        </p:nvSpPr>
        <p:spPr>
          <a:xfrm>
            <a:off x="161199" y="892094"/>
            <a:ext cx="6512450" cy="1600438"/>
          </a:xfrm>
          <a:prstGeom prst="rect">
            <a:avLst/>
          </a:prstGeom>
          <a:noFill/>
        </p:spPr>
        <p:txBody>
          <a:bodyPr wrap="square" rtlCol="0">
            <a:spAutoFit/>
          </a:bodyPr>
          <a:lstStyle/>
          <a:p>
            <a:r>
              <a:rPr kumimoji="1" lang="ja-JP" altLang="en-US" sz="1400" dirty="0" smtClean="0">
                <a:latin typeface="メイリオ" panose="020B0604030504040204" pitchFamily="50" charset="-128"/>
                <a:ea typeface="メイリオ" panose="020B0604030504040204" pitchFamily="50" charset="-128"/>
              </a:rPr>
              <a:t>システムの都合上、電子申請時の「業務管理者の配置状況」の項目において、「免許証ファイル」及び「講習修了証ファイル」には同じもの（賃貸不動産経営管理士証又は認定証書）を添付してください。</a:t>
            </a:r>
            <a:endParaRPr kumimoji="1" lang="en-US" altLang="ja-JP" sz="1400" dirty="0" smtClean="0">
              <a:latin typeface="メイリオ" panose="020B0604030504040204" pitchFamily="50" charset="-128"/>
              <a:ea typeface="メイリオ" panose="020B0604030504040204" pitchFamily="50" charset="-128"/>
            </a:endParaRPr>
          </a:p>
          <a:p>
            <a:r>
              <a:rPr kumimoji="1" lang="ja-JP" altLang="en-US" sz="1400" dirty="0" smtClean="0">
                <a:latin typeface="メイリオ" panose="020B0604030504040204" pitchFamily="50" charset="-128"/>
                <a:ea typeface="メイリオ" panose="020B0604030504040204" pitchFamily="50" charset="-128"/>
              </a:rPr>
              <a:t>　</a:t>
            </a:r>
            <a:r>
              <a:rPr kumimoji="1" lang="en-US" altLang="ja-JP" sz="1200" dirty="0" smtClean="0">
                <a:solidFill>
                  <a:srgbClr val="FF0000"/>
                </a:solidFill>
                <a:latin typeface="メイリオ" panose="020B0604030504040204" pitchFamily="50" charset="-128"/>
                <a:ea typeface="メイリオ" panose="020B0604030504040204" pitchFamily="50" charset="-128"/>
              </a:rPr>
              <a:t>※</a:t>
            </a:r>
            <a:r>
              <a:rPr kumimoji="1" lang="ja-JP" altLang="en-US" sz="1200" dirty="0" smtClean="0">
                <a:solidFill>
                  <a:srgbClr val="FF0000"/>
                </a:solidFill>
                <a:latin typeface="メイリオ" panose="020B0604030504040204" pitchFamily="50" charset="-128"/>
                <a:ea typeface="メイリオ" panose="020B0604030504040204" pitchFamily="50" charset="-128"/>
              </a:rPr>
              <a:t>令和２年度以前賃貸不動産経営管理士試験合格・登録者及び宅建士の場合は、受講した講習の修了証を「講習修了証ファイル」に添付してください。</a:t>
            </a:r>
            <a:endParaRPr kumimoji="1" lang="en-US" altLang="ja-JP" sz="1200" dirty="0" smtClean="0">
              <a:solidFill>
                <a:srgbClr val="FF0000"/>
              </a:solidFill>
              <a:latin typeface="メイリオ" panose="020B0604030504040204" pitchFamily="50" charset="-128"/>
              <a:ea typeface="メイリオ" panose="020B0604030504040204" pitchFamily="50" charset="-128"/>
            </a:endParaRPr>
          </a:p>
          <a:p>
            <a:endParaRPr kumimoji="1" lang="en-US" altLang="ja-JP" sz="1400" dirty="0" smtClean="0">
              <a:latin typeface="メイリオ" panose="020B0604030504040204" pitchFamily="50" charset="-128"/>
              <a:ea typeface="メイリオ" panose="020B0604030504040204" pitchFamily="50" charset="-128"/>
            </a:endParaRPr>
          </a:p>
          <a:p>
            <a:r>
              <a:rPr kumimoji="1" lang="ja-JP" altLang="en-US" sz="1400" dirty="0" smtClean="0">
                <a:latin typeface="メイリオ" panose="020B0604030504040204" pitchFamily="50" charset="-128"/>
                <a:ea typeface="メイリオ" panose="020B0604030504040204" pitchFamily="50" charset="-128"/>
              </a:rPr>
              <a:t>　</a:t>
            </a:r>
            <a:endParaRPr kumimoji="1" lang="en-US" altLang="ja-JP" sz="1400" dirty="0" smtClean="0">
              <a:latin typeface="メイリオ" panose="020B0604030504040204" pitchFamily="50" charset="-128"/>
              <a:ea typeface="メイリオ" panose="020B0604030504040204" pitchFamily="50" charset="-128"/>
            </a:endParaRPr>
          </a:p>
        </p:txBody>
      </p:sp>
      <p:sp>
        <p:nvSpPr>
          <p:cNvPr id="4" name="テキスト ボックス 3"/>
          <p:cNvSpPr txBox="1"/>
          <p:nvPr/>
        </p:nvSpPr>
        <p:spPr>
          <a:xfrm>
            <a:off x="100305" y="2094113"/>
            <a:ext cx="6691888" cy="523220"/>
          </a:xfrm>
          <a:prstGeom prst="rect">
            <a:avLst/>
          </a:prstGeom>
          <a:solidFill>
            <a:srgbClr val="FFFF99"/>
          </a:solidFill>
        </p:spPr>
        <p:txBody>
          <a:bodyPr wrap="square" rtlCol="0">
            <a:spAutoFit/>
          </a:bodyPr>
          <a:lstStyle/>
          <a:p>
            <a:r>
              <a:rPr kumimoji="1" lang="ja-JP" altLang="en-US" sz="1400" dirty="0" smtClean="0">
                <a:latin typeface="メイリオ" panose="020B0604030504040204" pitchFamily="50" charset="-128"/>
                <a:ea typeface="メイリオ" panose="020B0604030504040204" pitchFamily="50" charset="-128"/>
              </a:rPr>
              <a:t>よくある間違い</a:t>
            </a:r>
            <a:endParaRPr kumimoji="1" lang="en-US" altLang="ja-JP" sz="1400" dirty="0" smtClean="0">
              <a:latin typeface="メイリオ" panose="020B0604030504040204" pitchFamily="50" charset="-128"/>
              <a:ea typeface="メイリオ" panose="020B0604030504040204" pitchFamily="50" charset="-128"/>
            </a:endParaRPr>
          </a:p>
          <a:p>
            <a:r>
              <a:rPr kumimoji="1" lang="ja-JP" altLang="en-US" sz="1400" dirty="0" smtClean="0">
                <a:latin typeface="メイリオ" panose="020B0604030504040204" pitchFamily="50" charset="-128"/>
                <a:ea typeface="メイリオ" panose="020B0604030504040204" pitchFamily="50" charset="-128"/>
              </a:rPr>
              <a:t>・「合格証書」や「運転免許証」など、必要書類と異なる書類が添付されている</a:t>
            </a:r>
            <a:endParaRPr kumimoji="1" lang="en-US" altLang="ja-JP" sz="1400" dirty="0" smtClean="0">
              <a:latin typeface="メイリオ" panose="020B0604030504040204" pitchFamily="50" charset="-128"/>
              <a:ea typeface="メイリオ" panose="020B0604030504040204" pitchFamily="50" charset="-128"/>
            </a:endParaRPr>
          </a:p>
        </p:txBody>
      </p:sp>
      <p:sp>
        <p:nvSpPr>
          <p:cNvPr id="7" name="テキスト ボックス 6"/>
          <p:cNvSpPr txBox="1"/>
          <p:nvPr/>
        </p:nvSpPr>
        <p:spPr>
          <a:xfrm>
            <a:off x="0" y="35496"/>
            <a:ext cx="6858000" cy="646331"/>
          </a:xfrm>
          <a:prstGeom prst="rect">
            <a:avLst/>
          </a:prstGeom>
          <a:solidFill>
            <a:schemeClr val="accent5"/>
          </a:solidFill>
        </p:spPr>
        <p:txBody>
          <a:bodyPr wrap="square" rtlCol="0">
            <a:spAutoFit/>
          </a:bodyPr>
          <a:lstStyle/>
          <a:p>
            <a:r>
              <a:rPr kumimoji="1" lang="ja-JP" altLang="en-US" dirty="0" smtClean="0">
                <a:solidFill>
                  <a:schemeClr val="bg1"/>
                </a:solidFill>
                <a:latin typeface="メイリオ" panose="020B0604030504040204" pitchFamily="50" charset="-128"/>
                <a:ea typeface="メイリオ" panose="020B0604030504040204" pitchFamily="50" charset="-128"/>
              </a:rPr>
              <a:t>⑨</a:t>
            </a:r>
            <a:r>
              <a:rPr kumimoji="1" lang="ja-JP" altLang="en-US" u="sng" dirty="0" smtClean="0">
                <a:solidFill>
                  <a:schemeClr val="bg1"/>
                </a:solidFill>
                <a:latin typeface="メイリオ" panose="020B0604030504040204" pitchFamily="50" charset="-128"/>
                <a:ea typeface="メイリオ" panose="020B0604030504040204" pitchFamily="50" charset="-128"/>
              </a:rPr>
              <a:t>Ｒ３年度以降</a:t>
            </a:r>
            <a:r>
              <a:rPr kumimoji="1" lang="ja-JP" altLang="en-US" dirty="0" smtClean="0">
                <a:solidFill>
                  <a:schemeClr val="bg1"/>
                </a:solidFill>
                <a:latin typeface="メイリオ" panose="020B0604030504040204" pitchFamily="50" charset="-128"/>
                <a:ea typeface="メイリオ" panose="020B0604030504040204" pitchFamily="50" charset="-128"/>
              </a:rPr>
              <a:t>賃貸不動産経営管理士試験合格者が、業務管理者となる場合の、</a:t>
            </a:r>
            <a:r>
              <a:rPr kumimoji="1" lang="ja-JP" altLang="en-US" u="sng" dirty="0" smtClean="0">
                <a:solidFill>
                  <a:schemeClr val="bg1"/>
                </a:solidFill>
                <a:latin typeface="メイリオ" panose="020B0604030504040204" pitchFamily="50" charset="-128"/>
                <a:ea typeface="メイリオ" panose="020B0604030504040204" pitchFamily="50" charset="-128"/>
              </a:rPr>
              <a:t>電子申請時における</a:t>
            </a:r>
            <a:r>
              <a:rPr kumimoji="1" lang="ja-JP" altLang="en-US" dirty="0" smtClean="0">
                <a:solidFill>
                  <a:schemeClr val="bg1"/>
                </a:solidFill>
                <a:latin typeface="メイリオ" panose="020B0604030504040204" pitchFamily="50" charset="-128"/>
                <a:ea typeface="メイリオ" panose="020B0604030504040204" pitchFamily="50" charset="-128"/>
              </a:rPr>
              <a:t>添付書類について</a:t>
            </a:r>
            <a:endParaRPr kumimoji="1" lang="ja-JP" altLang="en-US" dirty="0">
              <a:solidFill>
                <a:schemeClr val="bg1"/>
              </a:solidFill>
              <a:latin typeface="メイリオ" panose="020B0604030504040204" pitchFamily="50" charset="-128"/>
              <a:ea typeface="メイリオ" panose="020B0604030504040204" pitchFamily="50" charset="-128"/>
            </a:endParaRPr>
          </a:p>
        </p:txBody>
      </p:sp>
      <p:sp>
        <p:nvSpPr>
          <p:cNvPr id="8" name="正方形/長方形 7"/>
          <p:cNvSpPr/>
          <p:nvPr/>
        </p:nvSpPr>
        <p:spPr>
          <a:xfrm>
            <a:off x="84901" y="834303"/>
            <a:ext cx="6684685" cy="115822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64183" y="3718909"/>
            <a:ext cx="1800493" cy="307777"/>
          </a:xfrm>
          <a:prstGeom prst="rect">
            <a:avLst/>
          </a:prstGeom>
          <a:noFill/>
        </p:spPr>
        <p:txBody>
          <a:bodyPr wrap="none" rtlCol="0">
            <a:spAutoFit/>
          </a:bodyPr>
          <a:lstStyle/>
          <a:p>
            <a:r>
              <a:rPr kumimoji="1" lang="ja-JP" altLang="en-US" sz="1400" dirty="0" smtClean="0">
                <a:latin typeface="メイリオ" panose="020B0604030504040204" pitchFamily="50" charset="-128"/>
                <a:ea typeface="メイリオ" panose="020B0604030504040204" pitchFamily="50" charset="-128"/>
              </a:rPr>
              <a:t>（電子申請の場合）</a:t>
            </a:r>
            <a:endParaRPr kumimoji="1" lang="ja-JP" altLang="en-US" sz="1400" dirty="0">
              <a:latin typeface="メイリオ" panose="020B0604030504040204" pitchFamily="50" charset="-128"/>
              <a:ea typeface="メイリオ" panose="020B0604030504040204" pitchFamily="50" charset="-128"/>
            </a:endParaRPr>
          </a:p>
        </p:txBody>
      </p:sp>
      <p:sp>
        <p:nvSpPr>
          <p:cNvPr id="20" name="楕円 19"/>
          <p:cNvSpPr/>
          <p:nvPr/>
        </p:nvSpPr>
        <p:spPr>
          <a:xfrm>
            <a:off x="2698047" y="4739268"/>
            <a:ext cx="208674" cy="20867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106435" y="2681208"/>
            <a:ext cx="6663151" cy="738664"/>
          </a:xfrm>
          <a:prstGeom prst="rect">
            <a:avLst/>
          </a:prstGeom>
        </p:spPr>
        <p:txBody>
          <a:bodyPr wrap="square">
            <a:spAutoFit/>
          </a:bodyPr>
          <a:lstStyle/>
          <a:p>
            <a:r>
              <a:rPr lang="en-US" altLang="ja-JP" sz="1400" dirty="0">
                <a:solidFill>
                  <a:srgbClr val="FF0000"/>
                </a:solidFill>
                <a:latin typeface="メイリオ" panose="020B0604030504040204" pitchFamily="50" charset="-128"/>
                <a:ea typeface="メイリオ" panose="020B0604030504040204" pitchFamily="50" charset="-128"/>
              </a:rPr>
              <a:t>※</a:t>
            </a:r>
            <a:r>
              <a:rPr lang="ja-JP" altLang="en-US" sz="1400" dirty="0">
                <a:solidFill>
                  <a:srgbClr val="FF0000"/>
                </a:solidFill>
                <a:latin typeface="メイリオ" panose="020B0604030504040204" pitchFamily="50" charset="-128"/>
                <a:ea typeface="メイリオ" panose="020B0604030504040204" pitchFamily="50" charset="-128"/>
              </a:rPr>
              <a:t>本来、令和３年度以降の賃貸不動産経営管理士試験合格者は「講習修了証」は不要ですが、システムの都合上、添付ファイルがないと</a:t>
            </a:r>
            <a:r>
              <a:rPr lang="ja-JP" altLang="en-US" sz="1400" dirty="0" smtClean="0">
                <a:solidFill>
                  <a:srgbClr val="FF0000"/>
                </a:solidFill>
                <a:latin typeface="メイリオ" panose="020B0604030504040204" pitchFamily="50" charset="-128"/>
                <a:ea typeface="メイリオ" panose="020B0604030504040204" pitchFamily="50" charset="-128"/>
              </a:rPr>
              <a:t>エラーが返るため</a:t>
            </a:r>
            <a:r>
              <a:rPr lang="ja-JP" altLang="en-US" sz="1400" dirty="0">
                <a:solidFill>
                  <a:srgbClr val="FF0000"/>
                </a:solidFill>
                <a:latin typeface="メイリオ" panose="020B0604030504040204" pitchFamily="50" charset="-128"/>
                <a:ea typeface="メイリオ" panose="020B0604030504040204" pitchFamily="50" charset="-128"/>
              </a:rPr>
              <a:t>、システム上、添付をお願いするものです。</a:t>
            </a:r>
            <a:endParaRPr lang="en-US" altLang="ja-JP" sz="1400" dirty="0">
              <a:solidFill>
                <a:srgbClr val="FF0000"/>
              </a:solidFill>
              <a:latin typeface="メイリオ" panose="020B0604030504040204" pitchFamily="50" charset="-128"/>
              <a:ea typeface="メイリオ" panose="020B0604030504040204" pitchFamily="50" charset="-128"/>
            </a:endParaRPr>
          </a:p>
        </p:txBody>
      </p:sp>
      <p:grpSp>
        <p:nvGrpSpPr>
          <p:cNvPr id="19" name="グループ化 18"/>
          <p:cNvGrpSpPr/>
          <p:nvPr/>
        </p:nvGrpSpPr>
        <p:grpSpPr>
          <a:xfrm>
            <a:off x="620688" y="4087543"/>
            <a:ext cx="4872664" cy="2111229"/>
            <a:chOff x="0" y="0"/>
            <a:chExt cx="4115534" cy="1674964"/>
          </a:xfrm>
        </p:grpSpPr>
        <p:pic>
          <p:nvPicPr>
            <p:cNvPr id="22" name="図 21"/>
            <p:cNvPicPr>
              <a:picLocks noChangeAspect="1"/>
            </p:cNvPicPr>
            <p:nvPr/>
          </p:nvPicPr>
          <p:blipFill rotWithShape="1">
            <a:blip r:embed="rId2"/>
            <a:srcRect l="2124" t="21157" r="3135" b="7406"/>
            <a:stretch/>
          </p:blipFill>
          <p:spPr>
            <a:xfrm>
              <a:off x="0" y="0"/>
              <a:ext cx="4115534" cy="1674964"/>
            </a:xfrm>
            <a:prstGeom prst="rect">
              <a:avLst/>
            </a:prstGeom>
          </p:spPr>
        </p:pic>
        <p:sp>
          <p:nvSpPr>
            <p:cNvPr id="24" name="角丸四角形 23"/>
            <p:cNvSpPr/>
            <p:nvPr/>
          </p:nvSpPr>
          <p:spPr>
            <a:xfrm>
              <a:off x="2847976" y="542923"/>
              <a:ext cx="285750" cy="146539"/>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25" name="テキスト ボックス 15"/>
            <p:cNvSpPr txBox="1"/>
            <p:nvPr/>
          </p:nvSpPr>
          <p:spPr>
            <a:xfrm>
              <a:off x="2943226" y="872636"/>
              <a:ext cx="974113" cy="242374"/>
            </a:xfrm>
            <a:prstGeom prst="rect">
              <a:avLst/>
            </a:prstGeom>
            <a:noFill/>
            <a:ln w="12700">
              <a:noFill/>
              <a:prstDash val="sysDot"/>
            </a:ln>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ja-JP" altLang="en-US" sz="900">
                  <a:solidFill>
                    <a:srgbClr val="FF0000"/>
                  </a:solidFill>
                  <a:latin typeface="BIZ UDPゴシック" panose="020B0400000000000000" pitchFamily="50" charset="-128"/>
                  <a:ea typeface="BIZ UDPゴシック" panose="020B0400000000000000" pitchFamily="50" charset="-128"/>
                </a:rPr>
                <a:t>同じものを添付</a:t>
              </a:r>
              <a:endParaRPr kumimoji="1" lang="en-US" altLang="ja-JP" sz="900">
                <a:solidFill>
                  <a:srgbClr val="FF0000"/>
                </a:solidFill>
                <a:latin typeface="BIZ UDPゴシック" panose="020B0400000000000000" pitchFamily="50" charset="-128"/>
                <a:ea typeface="BIZ UDPゴシック" panose="020B0400000000000000" pitchFamily="50" charset="-128"/>
              </a:endParaRPr>
            </a:p>
          </p:txBody>
        </p:sp>
        <p:cxnSp>
          <p:nvCxnSpPr>
            <p:cNvPr id="26" name="直線矢印コネクタ 25"/>
            <p:cNvCxnSpPr/>
            <p:nvPr/>
          </p:nvCxnSpPr>
          <p:spPr>
            <a:xfrm flipH="1" flipV="1">
              <a:off x="2994515" y="762730"/>
              <a:ext cx="139211" cy="13188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直線矢印コネクタ 26"/>
            <p:cNvCxnSpPr/>
            <p:nvPr/>
          </p:nvCxnSpPr>
          <p:spPr>
            <a:xfrm flipV="1">
              <a:off x="3580669" y="777384"/>
              <a:ext cx="190500" cy="10990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8" name="角丸四角形 27"/>
            <p:cNvSpPr/>
            <p:nvPr/>
          </p:nvSpPr>
          <p:spPr>
            <a:xfrm>
              <a:off x="3631957" y="550250"/>
              <a:ext cx="285750" cy="146539"/>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grpSp>
      <p:sp>
        <p:nvSpPr>
          <p:cNvPr id="21" name="テキスト ボックス 19"/>
          <p:cNvSpPr txBox="1"/>
          <p:nvPr/>
        </p:nvSpPr>
        <p:spPr>
          <a:xfrm>
            <a:off x="3749207" y="5515362"/>
            <a:ext cx="3020379" cy="784830"/>
          </a:xfrm>
          <a:prstGeom prst="rect">
            <a:avLst/>
          </a:prstGeom>
          <a:solidFill>
            <a:srgbClr val="FFFF66"/>
          </a:solidFill>
          <a:ln w="12700">
            <a:solidFill>
              <a:schemeClr val="tx1"/>
            </a:solidFill>
            <a:prstDash val="sysDot"/>
          </a:ln>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ja-JP" altLang="en-US" sz="900" dirty="0" smtClean="0">
                <a:solidFill>
                  <a:srgbClr val="FF0000"/>
                </a:solidFill>
                <a:latin typeface="BIZ UDPゴシック" panose="020B0400000000000000" pitchFamily="50" charset="-128"/>
                <a:ea typeface="BIZ UDPゴシック" panose="020B0400000000000000" pitchFamily="50" charset="-128"/>
              </a:rPr>
              <a:t>Ｒ３年度以降新試験合格・登録者の場合、</a:t>
            </a:r>
            <a:endParaRPr kumimoji="1" lang="en-US" altLang="ja-JP" sz="900" dirty="0" smtClean="0">
              <a:solidFill>
                <a:srgbClr val="FF0000"/>
              </a:solidFill>
              <a:latin typeface="BIZ UDPゴシック" panose="020B0400000000000000" pitchFamily="50" charset="-128"/>
              <a:ea typeface="BIZ UDPゴシック" panose="020B0400000000000000" pitchFamily="50" charset="-128"/>
            </a:endParaRPr>
          </a:p>
          <a:p>
            <a:r>
              <a:rPr kumimoji="1" lang="ja-JP" altLang="en-US" sz="900" dirty="0" smtClean="0">
                <a:solidFill>
                  <a:sysClr val="windowText" lastClr="000000"/>
                </a:solidFill>
                <a:latin typeface="BIZ UDPゴシック" panose="020B0400000000000000" pitchFamily="50" charset="-128"/>
                <a:ea typeface="BIZ UDPゴシック" panose="020B0400000000000000" pitchFamily="50" charset="-128"/>
              </a:rPr>
              <a:t>「</a:t>
            </a:r>
            <a:r>
              <a:rPr kumimoji="1" lang="ja-JP" altLang="en-US" sz="900" dirty="0">
                <a:solidFill>
                  <a:sysClr val="windowText" lastClr="000000"/>
                </a:solidFill>
                <a:latin typeface="BIZ UDPゴシック" panose="020B0400000000000000" pitchFamily="50" charset="-128"/>
                <a:ea typeface="BIZ UDPゴシック" panose="020B0400000000000000" pitchFamily="50" charset="-128"/>
              </a:rPr>
              <a:t>業務管理者の配置状況」の入力の際</a:t>
            </a:r>
            <a:r>
              <a:rPr kumimoji="1" lang="ja-JP" altLang="en-US" sz="900" dirty="0" smtClean="0">
                <a:solidFill>
                  <a:sysClr val="windowText" lastClr="000000"/>
                </a:solidFill>
                <a:latin typeface="BIZ UDPゴシック" panose="020B0400000000000000" pitchFamily="50" charset="-128"/>
                <a:ea typeface="BIZ UDPゴシック" panose="020B0400000000000000" pitchFamily="50" charset="-128"/>
              </a:rPr>
              <a:t>は</a:t>
            </a:r>
            <a:endParaRPr kumimoji="1" lang="en-US" altLang="ja-JP" sz="900" dirty="0" smtClean="0">
              <a:solidFill>
                <a:sysClr val="windowText" lastClr="000000"/>
              </a:solidFill>
              <a:latin typeface="BIZ UDPゴシック" panose="020B0400000000000000" pitchFamily="50" charset="-128"/>
              <a:ea typeface="BIZ UDPゴシック" panose="020B0400000000000000" pitchFamily="50" charset="-128"/>
            </a:endParaRPr>
          </a:p>
          <a:p>
            <a:r>
              <a:rPr kumimoji="1" lang="ja-JP" altLang="en-US" sz="900" dirty="0" smtClean="0">
                <a:solidFill>
                  <a:sysClr val="windowText" lastClr="000000"/>
                </a:solidFill>
                <a:latin typeface="BIZ UDPゴシック" panose="020B0400000000000000" pitchFamily="50" charset="-128"/>
                <a:ea typeface="BIZ UDPゴシック" panose="020B0400000000000000" pitchFamily="50" charset="-128"/>
              </a:rPr>
              <a:t>「</a:t>
            </a:r>
            <a:r>
              <a:rPr kumimoji="1" lang="ja-JP" altLang="en-US" sz="900" dirty="0">
                <a:solidFill>
                  <a:sysClr val="windowText" lastClr="000000"/>
                </a:solidFill>
                <a:latin typeface="BIZ UDPゴシック" panose="020B0400000000000000" pitchFamily="50" charset="-128"/>
                <a:ea typeface="BIZ UDPゴシック" panose="020B0400000000000000" pitchFamily="50" charset="-128"/>
              </a:rPr>
              <a:t>免許証ファイル」に添付したものと</a:t>
            </a:r>
            <a:endParaRPr kumimoji="1" lang="en-US" altLang="ja-JP" sz="900" dirty="0">
              <a:solidFill>
                <a:sysClr val="windowText" lastClr="000000"/>
              </a:solidFill>
              <a:latin typeface="BIZ UDPゴシック" panose="020B0400000000000000" pitchFamily="50" charset="-128"/>
              <a:ea typeface="BIZ UDPゴシック" panose="020B0400000000000000" pitchFamily="50" charset="-128"/>
            </a:endParaRPr>
          </a:p>
          <a:p>
            <a:r>
              <a:rPr kumimoji="1" lang="ja-JP" altLang="en-US" sz="900" dirty="0">
                <a:solidFill>
                  <a:sysClr val="windowText" lastClr="000000"/>
                </a:solidFill>
                <a:latin typeface="BIZ UDPゴシック" panose="020B0400000000000000" pitchFamily="50" charset="-128"/>
                <a:ea typeface="BIZ UDPゴシック" panose="020B0400000000000000" pitchFamily="50" charset="-128"/>
              </a:rPr>
              <a:t>同じものを「講習修了証ファイル」にも添付してください。</a:t>
            </a:r>
            <a:endParaRPr kumimoji="1" lang="en-US" altLang="ja-JP" sz="900" dirty="0">
              <a:solidFill>
                <a:sysClr val="windowText" lastClr="000000"/>
              </a:solidFill>
              <a:latin typeface="BIZ UDPゴシック" panose="020B0400000000000000" pitchFamily="50" charset="-128"/>
              <a:ea typeface="BIZ UDPゴシック" panose="020B0400000000000000" pitchFamily="50" charset="-128"/>
            </a:endParaRPr>
          </a:p>
          <a:p>
            <a:r>
              <a:rPr kumimoji="1" lang="en-US" altLang="ja-JP" sz="900" dirty="0">
                <a:solidFill>
                  <a:sysClr val="windowText" lastClr="000000"/>
                </a:solidFill>
                <a:latin typeface="BIZ UDPゴシック" panose="020B0400000000000000" pitchFamily="50" charset="-128"/>
                <a:ea typeface="BIZ UDPゴシック" panose="020B0400000000000000" pitchFamily="50" charset="-128"/>
              </a:rPr>
              <a:t>※</a:t>
            </a:r>
            <a:r>
              <a:rPr kumimoji="1" lang="ja-JP" altLang="en-US" sz="900" dirty="0">
                <a:solidFill>
                  <a:sysClr val="windowText" lastClr="000000"/>
                </a:solidFill>
                <a:latin typeface="BIZ UDPゴシック" panose="020B0400000000000000" pitchFamily="50" charset="-128"/>
                <a:ea typeface="BIZ UDPゴシック" panose="020B0400000000000000" pitchFamily="50" charset="-128"/>
              </a:rPr>
              <a:t>なんらかのファイルの添付がないとエラーとなります</a:t>
            </a:r>
            <a:endParaRPr kumimoji="1" lang="en-US" altLang="ja-JP" sz="900" dirty="0">
              <a:solidFill>
                <a:sysClr val="windowText" lastClr="000000"/>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95801406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381</TotalTime>
  <Words>1957</Words>
  <Application>Microsoft Office PowerPoint</Application>
  <PresentationFormat>画面に合わせる (4:3)</PresentationFormat>
  <Paragraphs>152</Paragraphs>
  <Slides>9</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9</vt:i4>
      </vt:variant>
    </vt:vector>
  </HeadingPairs>
  <TitlesOfParts>
    <vt:vector size="18" baseType="lpstr">
      <vt:lpstr>BIZ UDPゴシック</vt:lpstr>
      <vt:lpstr>ＭＳ Ｐゴシック</vt:lpstr>
      <vt:lpstr>メイリオ</vt:lpstr>
      <vt:lpstr>游ゴシック</vt:lpstr>
      <vt:lpstr>游ゴシック Light</vt:lpstr>
      <vt:lpstr>Arial</vt:lpstr>
      <vt:lpstr>Calibri</vt:lpstr>
      <vt:lpstr>Times New Roman</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近畿地方整備局</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user1</dc:creator>
  <cp:lastModifiedBy>kk272571</cp:lastModifiedBy>
  <cp:revision>42</cp:revision>
  <cp:lastPrinted>2021-10-20T05:55:06Z</cp:lastPrinted>
  <dcterms:created xsi:type="dcterms:W3CDTF">2021-07-05T02:16:34Z</dcterms:created>
  <dcterms:modified xsi:type="dcterms:W3CDTF">2022-10-19T07:42:38Z</dcterms:modified>
</cp:coreProperties>
</file>